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Lst>
  <p:sldIdLst>
    <p:sldId id="256" r:id="rId2"/>
    <p:sldId id="259" r:id="rId3"/>
    <p:sldId id="260" r:id="rId4"/>
    <p:sldId id="262" r:id="rId5"/>
    <p:sldId id="283" r:id="rId6"/>
    <p:sldId id="263" r:id="rId7"/>
    <p:sldId id="264" r:id="rId8"/>
    <p:sldId id="265" r:id="rId9"/>
    <p:sldId id="266" r:id="rId10"/>
    <p:sldId id="284" r:id="rId11"/>
    <p:sldId id="285" r:id="rId12"/>
    <p:sldId id="286" r:id="rId13"/>
    <p:sldId id="287" r:id="rId14"/>
    <p:sldId id="289" r:id="rId15"/>
    <p:sldId id="290" r:id="rId16"/>
    <p:sldId id="300" r:id="rId17"/>
    <p:sldId id="301" r:id="rId18"/>
    <p:sldId id="302" r:id="rId19"/>
    <p:sldId id="291" r:id="rId20"/>
    <p:sldId id="292" r:id="rId21"/>
    <p:sldId id="293" r:id="rId22"/>
    <p:sldId id="303" r:id="rId23"/>
    <p:sldId id="294" r:id="rId24"/>
    <p:sldId id="304" r:id="rId25"/>
    <p:sldId id="305" r:id="rId26"/>
    <p:sldId id="295" r:id="rId27"/>
    <p:sldId id="306" r:id="rId28"/>
    <p:sldId id="307" r:id="rId29"/>
    <p:sldId id="296" r:id="rId30"/>
    <p:sldId id="308" r:id="rId31"/>
    <p:sldId id="309" r:id="rId32"/>
    <p:sldId id="297" r:id="rId33"/>
    <p:sldId id="310" r:id="rId34"/>
    <p:sldId id="311" r:id="rId35"/>
    <p:sldId id="298" r:id="rId36"/>
    <p:sldId id="312" r:id="rId37"/>
    <p:sldId id="313" r:id="rId38"/>
    <p:sldId id="299" r:id="rId39"/>
    <p:sldId id="314" r:id="rId40"/>
    <p:sldId id="315" r:id="rId41"/>
    <p:sldId id="319" r:id="rId42"/>
    <p:sldId id="316" r:id="rId43"/>
    <p:sldId id="317" r:id="rId44"/>
    <p:sldId id="318" r:id="rId45"/>
    <p:sldId id="288"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E2E9A-7B2C-45D0-AAEB-1509D27B1F94}" type="doc">
      <dgm:prSet loTypeId="urn:microsoft.com/office/officeart/2005/8/layout/target1" loCatId="relationship" qsTypeId="urn:microsoft.com/office/officeart/2005/8/quickstyle/3d2" qsCatId="3D" csTypeId="urn:microsoft.com/office/officeart/2005/8/colors/accent1_3" csCatId="accent1" phldr="1"/>
      <dgm:spPr/>
    </dgm:pt>
    <dgm:pt modelId="{C319D7D9-BEB7-433C-8159-07F650F24985}">
      <dgm:prSet phldrT="[Texto]" custT="1"/>
      <dgm:spPr/>
      <dgm:t>
        <a:bodyPr/>
        <a:lstStyle/>
        <a:p>
          <a:r>
            <a:rPr lang="es-MX" sz="1800" b="1" dirty="0" smtClean="0"/>
            <a:t>Parroquias</a:t>
          </a:r>
          <a:endParaRPr lang="es-MX" sz="1800" b="1" dirty="0"/>
        </a:p>
      </dgm:t>
    </dgm:pt>
    <dgm:pt modelId="{9F7CF72B-2401-415A-81B0-B172BF0E7A01}" type="parTrans" cxnId="{A8D895D6-C611-415A-89CB-0F5652932DD3}">
      <dgm:prSet/>
      <dgm:spPr/>
      <dgm:t>
        <a:bodyPr/>
        <a:lstStyle/>
        <a:p>
          <a:endParaRPr lang="es-MX"/>
        </a:p>
      </dgm:t>
    </dgm:pt>
    <dgm:pt modelId="{2EA63E9A-6F57-44F6-B8EC-3427CFD9CEF4}" type="sibTrans" cxnId="{A8D895D6-C611-415A-89CB-0F5652932DD3}">
      <dgm:prSet/>
      <dgm:spPr/>
      <dgm:t>
        <a:bodyPr/>
        <a:lstStyle/>
        <a:p>
          <a:endParaRPr lang="es-MX"/>
        </a:p>
      </dgm:t>
    </dgm:pt>
    <dgm:pt modelId="{651B523A-D06D-46F2-9B03-48C1F662F8BD}">
      <dgm:prSet phldrT="[Texto]"/>
      <dgm:spPr/>
      <dgm:t>
        <a:bodyPr/>
        <a:lstStyle/>
        <a:p>
          <a:r>
            <a:rPr lang="es-MX" b="1" dirty="0" smtClean="0"/>
            <a:t>Comisiones, Secciones,</a:t>
          </a:r>
          <a:endParaRPr lang="es-MX" b="1" dirty="0"/>
        </a:p>
      </dgm:t>
    </dgm:pt>
    <dgm:pt modelId="{863625E9-3A24-4F92-9EE9-130D7B08345E}" type="parTrans" cxnId="{9349C3EC-5433-4D8D-AC0A-CADB9FE93182}">
      <dgm:prSet/>
      <dgm:spPr/>
      <dgm:t>
        <a:bodyPr/>
        <a:lstStyle/>
        <a:p>
          <a:endParaRPr lang="es-MX"/>
        </a:p>
      </dgm:t>
    </dgm:pt>
    <dgm:pt modelId="{A9ACC5DE-9D6A-457C-93DB-011F27193274}" type="sibTrans" cxnId="{9349C3EC-5433-4D8D-AC0A-CADB9FE93182}">
      <dgm:prSet/>
      <dgm:spPr/>
      <dgm:t>
        <a:bodyPr/>
        <a:lstStyle/>
        <a:p>
          <a:endParaRPr lang="es-MX"/>
        </a:p>
      </dgm:t>
    </dgm:pt>
    <dgm:pt modelId="{BDDF4A78-FDCE-4DBB-9423-E39E82C72979}">
      <dgm:prSet phldrT="[Texto]" custT="1"/>
      <dgm:spPr/>
      <dgm:t>
        <a:bodyPr/>
        <a:lstStyle/>
        <a:p>
          <a:r>
            <a:rPr lang="es-MX" sz="1600" b="1" dirty="0" smtClean="0"/>
            <a:t>Vida Consagrada</a:t>
          </a:r>
          <a:endParaRPr lang="es-MX" sz="1100" b="1" dirty="0"/>
        </a:p>
      </dgm:t>
    </dgm:pt>
    <dgm:pt modelId="{0FC54197-69D5-4BD6-B057-575AB5ACE04B}" type="parTrans" cxnId="{0C10F220-0A53-427C-8C63-DB74F0938952}">
      <dgm:prSet/>
      <dgm:spPr/>
      <dgm:t>
        <a:bodyPr/>
        <a:lstStyle/>
        <a:p>
          <a:endParaRPr lang="es-MX"/>
        </a:p>
      </dgm:t>
    </dgm:pt>
    <dgm:pt modelId="{1915252B-5916-4A9B-9042-628DB1728526}" type="sibTrans" cxnId="{0C10F220-0A53-427C-8C63-DB74F0938952}">
      <dgm:prSet/>
      <dgm:spPr/>
      <dgm:t>
        <a:bodyPr/>
        <a:lstStyle/>
        <a:p>
          <a:endParaRPr lang="es-MX"/>
        </a:p>
      </dgm:t>
    </dgm:pt>
    <dgm:pt modelId="{2F2CE7A7-6F7B-4742-96C4-BAA31DDB379F}">
      <dgm:prSet custT="1"/>
      <dgm:spPr/>
      <dgm:t>
        <a:bodyPr/>
        <a:lstStyle/>
        <a:p>
          <a:r>
            <a:rPr lang="es-MX" sz="1800" b="1" dirty="0" smtClean="0"/>
            <a:t>Decanatos</a:t>
          </a:r>
          <a:endParaRPr lang="es-MX" sz="1800" b="1" dirty="0"/>
        </a:p>
      </dgm:t>
    </dgm:pt>
    <dgm:pt modelId="{93DA252F-A230-49F2-AB66-CEC43FF1E76F}" type="parTrans" cxnId="{BCE88205-57AB-498D-B5BB-F64374863993}">
      <dgm:prSet/>
      <dgm:spPr/>
      <dgm:t>
        <a:bodyPr/>
        <a:lstStyle/>
        <a:p>
          <a:endParaRPr lang="es-MX"/>
        </a:p>
      </dgm:t>
    </dgm:pt>
    <dgm:pt modelId="{28B24D97-2FD8-480A-B4D3-A9CD02ED6CEA}" type="sibTrans" cxnId="{BCE88205-57AB-498D-B5BB-F64374863993}">
      <dgm:prSet/>
      <dgm:spPr/>
      <dgm:t>
        <a:bodyPr/>
        <a:lstStyle/>
        <a:p>
          <a:endParaRPr lang="es-MX"/>
        </a:p>
      </dgm:t>
    </dgm:pt>
    <dgm:pt modelId="{2D02B515-59B3-4630-9B68-817E6DA89D02}">
      <dgm:prSet custT="1"/>
      <dgm:spPr/>
      <dgm:t>
        <a:bodyPr/>
        <a:lstStyle/>
        <a:p>
          <a:r>
            <a:rPr lang="es-MX" sz="1800" b="1" dirty="0" smtClean="0"/>
            <a:t>Vicarías</a:t>
          </a:r>
          <a:endParaRPr lang="es-MX" sz="800" b="1" dirty="0"/>
        </a:p>
      </dgm:t>
    </dgm:pt>
    <dgm:pt modelId="{054A1F10-1F28-4FAD-A845-7D1397BF335A}" type="parTrans" cxnId="{71688CC0-43A9-42A9-9B5D-1B4991B7848F}">
      <dgm:prSet/>
      <dgm:spPr/>
      <dgm:t>
        <a:bodyPr/>
        <a:lstStyle/>
        <a:p>
          <a:endParaRPr lang="es-MX"/>
        </a:p>
      </dgm:t>
    </dgm:pt>
    <dgm:pt modelId="{7648ADB0-88A8-401E-B497-1471D46DF218}" type="sibTrans" cxnId="{71688CC0-43A9-42A9-9B5D-1B4991B7848F}">
      <dgm:prSet/>
      <dgm:spPr/>
      <dgm:t>
        <a:bodyPr/>
        <a:lstStyle/>
        <a:p>
          <a:endParaRPr lang="es-MX"/>
        </a:p>
      </dgm:t>
    </dgm:pt>
    <dgm:pt modelId="{170CDC5A-8EA9-41AD-8519-1C755C503620}" type="pres">
      <dgm:prSet presAssocID="{EDEE2E9A-7B2C-45D0-AAEB-1509D27B1F94}" presName="composite" presStyleCnt="0">
        <dgm:presLayoutVars>
          <dgm:chMax val="5"/>
          <dgm:dir/>
          <dgm:resizeHandles val="exact"/>
        </dgm:presLayoutVars>
      </dgm:prSet>
      <dgm:spPr/>
    </dgm:pt>
    <dgm:pt modelId="{C7A2DC66-6FA5-4904-9B1C-4B8245BB4822}" type="pres">
      <dgm:prSet presAssocID="{C319D7D9-BEB7-433C-8159-07F650F24985}" presName="circle1" presStyleLbl="lnNode1" presStyleIdx="0" presStyleCnt="5"/>
      <dgm:spPr/>
    </dgm:pt>
    <dgm:pt modelId="{70C88FAB-89F1-4B39-9CD0-08946085A09F}" type="pres">
      <dgm:prSet presAssocID="{C319D7D9-BEB7-433C-8159-07F650F24985}" presName="text1" presStyleLbl="revTx" presStyleIdx="0" presStyleCnt="5">
        <dgm:presLayoutVars>
          <dgm:bulletEnabled val="1"/>
        </dgm:presLayoutVars>
      </dgm:prSet>
      <dgm:spPr/>
      <dgm:t>
        <a:bodyPr/>
        <a:lstStyle/>
        <a:p>
          <a:endParaRPr lang="es-MX"/>
        </a:p>
      </dgm:t>
    </dgm:pt>
    <dgm:pt modelId="{E7D32CD0-45B6-4AEF-A022-E81F926BCC1C}" type="pres">
      <dgm:prSet presAssocID="{C319D7D9-BEB7-433C-8159-07F650F24985}" presName="line1" presStyleLbl="callout" presStyleIdx="0" presStyleCnt="10"/>
      <dgm:spPr/>
    </dgm:pt>
    <dgm:pt modelId="{205F64F2-5888-41B7-BEAC-E88F9DAEF0A0}" type="pres">
      <dgm:prSet presAssocID="{C319D7D9-BEB7-433C-8159-07F650F24985}" presName="d1" presStyleLbl="callout" presStyleIdx="1" presStyleCnt="10"/>
      <dgm:spPr/>
    </dgm:pt>
    <dgm:pt modelId="{9A089957-30BB-4C5E-A10D-2F6FACAFAB44}" type="pres">
      <dgm:prSet presAssocID="{2F2CE7A7-6F7B-4742-96C4-BAA31DDB379F}" presName="circle2" presStyleLbl="lnNode1" presStyleIdx="1" presStyleCnt="5"/>
      <dgm:spPr/>
    </dgm:pt>
    <dgm:pt modelId="{3CABA00D-49D3-498D-85EB-58719C6EEB1B}" type="pres">
      <dgm:prSet presAssocID="{2F2CE7A7-6F7B-4742-96C4-BAA31DDB379F}" presName="text2" presStyleLbl="revTx" presStyleIdx="1" presStyleCnt="5">
        <dgm:presLayoutVars>
          <dgm:bulletEnabled val="1"/>
        </dgm:presLayoutVars>
      </dgm:prSet>
      <dgm:spPr/>
      <dgm:t>
        <a:bodyPr/>
        <a:lstStyle/>
        <a:p>
          <a:endParaRPr lang="es-MX"/>
        </a:p>
      </dgm:t>
    </dgm:pt>
    <dgm:pt modelId="{E254CA94-DD9D-4246-AC36-69C28036ABB4}" type="pres">
      <dgm:prSet presAssocID="{2F2CE7A7-6F7B-4742-96C4-BAA31DDB379F}" presName="line2" presStyleLbl="callout" presStyleIdx="2" presStyleCnt="10"/>
      <dgm:spPr/>
    </dgm:pt>
    <dgm:pt modelId="{3129E284-6B6D-44ED-AA7E-4531097E6436}" type="pres">
      <dgm:prSet presAssocID="{2F2CE7A7-6F7B-4742-96C4-BAA31DDB379F}" presName="d2" presStyleLbl="callout" presStyleIdx="3" presStyleCnt="10"/>
      <dgm:spPr/>
    </dgm:pt>
    <dgm:pt modelId="{31A31E18-2681-4CCD-9B27-4509193E619C}" type="pres">
      <dgm:prSet presAssocID="{2D02B515-59B3-4630-9B68-817E6DA89D02}" presName="circle3" presStyleLbl="lnNode1" presStyleIdx="2" presStyleCnt="5"/>
      <dgm:spPr/>
    </dgm:pt>
    <dgm:pt modelId="{E7E5231E-7B94-4AFA-8485-47953ECDCC36}" type="pres">
      <dgm:prSet presAssocID="{2D02B515-59B3-4630-9B68-817E6DA89D02}" presName="text3" presStyleLbl="revTx" presStyleIdx="2" presStyleCnt="5">
        <dgm:presLayoutVars>
          <dgm:bulletEnabled val="1"/>
        </dgm:presLayoutVars>
      </dgm:prSet>
      <dgm:spPr/>
      <dgm:t>
        <a:bodyPr/>
        <a:lstStyle/>
        <a:p>
          <a:endParaRPr lang="es-MX"/>
        </a:p>
      </dgm:t>
    </dgm:pt>
    <dgm:pt modelId="{118E5829-C53F-48E5-A839-4DFFA06BAB61}" type="pres">
      <dgm:prSet presAssocID="{2D02B515-59B3-4630-9B68-817E6DA89D02}" presName="line3" presStyleLbl="callout" presStyleIdx="4" presStyleCnt="10"/>
      <dgm:spPr/>
    </dgm:pt>
    <dgm:pt modelId="{90C8214F-BBA3-4B7D-AD7E-A7923EBFDA20}" type="pres">
      <dgm:prSet presAssocID="{2D02B515-59B3-4630-9B68-817E6DA89D02}" presName="d3" presStyleLbl="callout" presStyleIdx="5" presStyleCnt="10"/>
      <dgm:spPr/>
    </dgm:pt>
    <dgm:pt modelId="{6309D17B-F82D-4E02-87B6-BA10F1A689AE}" type="pres">
      <dgm:prSet presAssocID="{651B523A-D06D-46F2-9B03-48C1F662F8BD}" presName="circle4" presStyleLbl="lnNode1" presStyleIdx="3" presStyleCnt="5"/>
      <dgm:spPr/>
    </dgm:pt>
    <dgm:pt modelId="{83AF4B1B-6B5C-448F-BB29-749AFDB3A29A}" type="pres">
      <dgm:prSet presAssocID="{651B523A-D06D-46F2-9B03-48C1F662F8BD}" presName="text4" presStyleLbl="revTx" presStyleIdx="3" presStyleCnt="5">
        <dgm:presLayoutVars>
          <dgm:bulletEnabled val="1"/>
        </dgm:presLayoutVars>
      </dgm:prSet>
      <dgm:spPr/>
      <dgm:t>
        <a:bodyPr/>
        <a:lstStyle/>
        <a:p>
          <a:endParaRPr lang="es-MX"/>
        </a:p>
      </dgm:t>
    </dgm:pt>
    <dgm:pt modelId="{A7DB11D3-955A-4E9A-95F9-24A20EA273CE}" type="pres">
      <dgm:prSet presAssocID="{651B523A-D06D-46F2-9B03-48C1F662F8BD}" presName="line4" presStyleLbl="callout" presStyleIdx="6" presStyleCnt="10"/>
      <dgm:spPr/>
    </dgm:pt>
    <dgm:pt modelId="{FCF6D853-934E-43F8-B188-1698A382B40C}" type="pres">
      <dgm:prSet presAssocID="{651B523A-D06D-46F2-9B03-48C1F662F8BD}" presName="d4" presStyleLbl="callout" presStyleIdx="7" presStyleCnt="10"/>
      <dgm:spPr/>
    </dgm:pt>
    <dgm:pt modelId="{CB379214-9077-4F45-8036-BB6B54E01C7B}" type="pres">
      <dgm:prSet presAssocID="{BDDF4A78-FDCE-4DBB-9423-E39E82C72979}" presName="circle5" presStyleLbl="lnNode1" presStyleIdx="4" presStyleCnt="5"/>
      <dgm:spPr/>
    </dgm:pt>
    <dgm:pt modelId="{95F343CA-4A1B-4523-9916-564476B86C19}" type="pres">
      <dgm:prSet presAssocID="{BDDF4A78-FDCE-4DBB-9423-E39E82C72979}" presName="text5" presStyleLbl="revTx" presStyleIdx="4" presStyleCnt="5">
        <dgm:presLayoutVars>
          <dgm:bulletEnabled val="1"/>
        </dgm:presLayoutVars>
      </dgm:prSet>
      <dgm:spPr/>
      <dgm:t>
        <a:bodyPr/>
        <a:lstStyle/>
        <a:p>
          <a:endParaRPr lang="es-MX"/>
        </a:p>
      </dgm:t>
    </dgm:pt>
    <dgm:pt modelId="{D5CE785F-B1B9-479A-939C-BC7F7336683C}" type="pres">
      <dgm:prSet presAssocID="{BDDF4A78-FDCE-4DBB-9423-E39E82C72979}" presName="line5" presStyleLbl="callout" presStyleIdx="8" presStyleCnt="10"/>
      <dgm:spPr/>
    </dgm:pt>
    <dgm:pt modelId="{403DCF03-85D1-4ADD-8511-98A92F550949}" type="pres">
      <dgm:prSet presAssocID="{BDDF4A78-FDCE-4DBB-9423-E39E82C72979}" presName="d5" presStyleLbl="callout" presStyleIdx="9" presStyleCnt="10"/>
      <dgm:spPr/>
    </dgm:pt>
  </dgm:ptLst>
  <dgm:cxnLst>
    <dgm:cxn modelId="{BCE88205-57AB-498D-B5BB-F64374863993}" srcId="{EDEE2E9A-7B2C-45D0-AAEB-1509D27B1F94}" destId="{2F2CE7A7-6F7B-4742-96C4-BAA31DDB379F}" srcOrd="1" destOrd="0" parTransId="{93DA252F-A230-49F2-AB66-CEC43FF1E76F}" sibTransId="{28B24D97-2FD8-480A-B4D3-A9CD02ED6CEA}"/>
    <dgm:cxn modelId="{10D732D8-74EA-470F-A0D1-7BF7025E53D2}" type="presOf" srcId="{2D02B515-59B3-4630-9B68-817E6DA89D02}" destId="{E7E5231E-7B94-4AFA-8485-47953ECDCC36}" srcOrd="0" destOrd="0" presId="urn:microsoft.com/office/officeart/2005/8/layout/target1"/>
    <dgm:cxn modelId="{76013927-68BC-448E-AC80-CEDD3FB77AE6}" type="presOf" srcId="{EDEE2E9A-7B2C-45D0-AAEB-1509D27B1F94}" destId="{170CDC5A-8EA9-41AD-8519-1C755C503620}" srcOrd="0" destOrd="0" presId="urn:microsoft.com/office/officeart/2005/8/layout/target1"/>
    <dgm:cxn modelId="{9ED7B71B-B5C8-437B-AE40-2DC130A68455}" type="presOf" srcId="{651B523A-D06D-46F2-9B03-48C1F662F8BD}" destId="{83AF4B1B-6B5C-448F-BB29-749AFDB3A29A}" srcOrd="0" destOrd="0" presId="urn:microsoft.com/office/officeart/2005/8/layout/target1"/>
    <dgm:cxn modelId="{7A598F26-DBBB-4127-B50A-4B7B8EB5BA01}" type="presOf" srcId="{C319D7D9-BEB7-433C-8159-07F650F24985}" destId="{70C88FAB-89F1-4B39-9CD0-08946085A09F}" srcOrd="0" destOrd="0" presId="urn:microsoft.com/office/officeart/2005/8/layout/target1"/>
    <dgm:cxn modelId="{0C10F220-0A53-427C-8C63-DB74F0938952}" srcId="{EDEE2E9A-7B2C-45D0-AAEB-1509D27B1F94}" destId="{BDDF4A78-FDCE-4DBB-9423-E39E82C72979}" srcOrd="4" destOrd="0" parTransId="{0FC54197-69D5-4BD6-B057-575AB5ACE04B}" sibTransId="{1915252B-5916-4A9B-9042-628DB1728526}"/>
    <dgm:cxn modelId="{BDA2CC4E-1DB6-4F2C-BF8E-05147F307AA5}" type="presOf" srcId="{2F2CE7A7-6F7B-4742-96C4-BAA31DDB379F}" destId="{3CABA00D-49D3-498D-85EB-58719C6EEB1B}" srcOrd="0" destOrd="0" presId="urn:microsoft.com/office/officeart/2005/8/layout/target1"/>
    <dgm:cxn modelId="{71688CC0-43A9-42A9-9B5D-1B4991B7848F}" srcId="{EDEE2E9A-7B2C-45D0-AAEB-1509D27B1F94}" destId="{2D02B515-59B3-4630-9B68-817E6DA89D02}" srcOrd="2" destOrd="0" parTransId="{054A1F10-1F28-4FAD-A845-7D1397BF335A}" sibTransId="{7648ADB0-88A8-401E-B497-1471D46DF218}"/>
    <dgm:cxn modelId="{9349C3EC-5433-4D8D-AC0A-CADB9FE93182}" srcId="{EDEE2E9A-7B2C-45D0-AAEB-1509D27B1F94}" destId="{651B523A-D06D-46F2-9B03-48C1F662F8BD}" srcOrd="3" destOrd="0" parTransId="{863625E9-3A24-4F92-9EE9-130D7B08345E}" sibTransId="{A9ACC5DE-9D6A-457C-93DB-011F27193274}"/>
    <dgm:cxn modelId="{FEEC3AA6-0FED-4E14-8922-44E732BACD27}" type="presOf" srcId="{BDDF4A78-FDCE-4DBB-9423-E39E82C72979}" destId="{95F343CA-4A1B-4523-9916-564476B86C19}" srcOrd="0" destOrd="0" presId="urn:microsoft.com/office/officeart/2005/8/layout/target1"/>
    <dgm:cxn modelId="{A8D895D6-C611-415A-89CB-0F5652932DD3}" srcId="{EDEE2E9A-7B2C-45D0-AAEB-1509D27B1F94}" destId="{C319D7D9-BEB7-433C-8159-07F650F24985}" srcOrd="0" destOrd="0" parTransId="{9F7CF72B-2401-415A-81B0-B172BF0E7A01}" sibTransId="{2EA63E9A-6F57-44F6-B8EC-3427CFD9CEF4}"/>
    <dgm:cxn modelId="{9C65B573-1CB5-4BC2-BFA0-BB762A311D67}" type="presParOf" srcId="{170CDC5A-8EA9-41AD-8519-1C755C503620}" destId="{C7A2DC66-6FA5-4904-9B1C-4B8245BB4822}" srcOrd="0" destOrd="0" presId="urn:microsoft.com/office/officeart/2005/8/layout/target1"/>
    <dgm:cxn modelId="{689858F4-24BC-4B4E-8129-CE8FAA07A8AE}" type="presParOf" srcId="{170CDC5A-8EA9-41AD-8519-1C755C503620}" destId="{70C88FAB-89F1-4B39-9CD0-08946085A09F}" srcOrd="1" destOrd="0" presId="urn:microsoft.com/office/officeart/2005/8/layout/target1"/>
    <dgm:cxn modelId="{AD76C586-6AC6-4F24-BACA-9C6E443DE3F3}" type="presParOf" srcId="{170CDC5A-8EA9-41AD-8519-1C755C503620}" destId="{E7D32CD0-45B6-4AEF-A022-E81F926BCC1C}" srcOrd="2" destOrd="0" presId="urn:microsoft.com/office/officeart/2005/8/layout/target1"/>
    <dgm:cxn modelId="{3E67534F-250C-4C7A-B633-6D5174D8F5DE}" type="presParOf" srcId="{170CDC5A-8EA9-41AD-8519-1C755C503620}" destId="{205F64F2-5888-41B7-BEAC-E88F9DAEF0A0}" srcOrd="3" destOrd="0" presId="urn:microsoft.com/office/officeart/2005/8/layout/target1"/>
    <dgm:cxn modelId="{A0169760-3D61-4D50-8F03-E71ACC145644}" type="presParOf" srcId="{170CDC5A-8EA9-41AD-8519-1C755C503620}" destId="{9A089957-30BB-4C5E-A10D-2F6FACAFAB44}" srcOrd="4" destOrd="0" presId="urn:microsoft.com/office/officeart/2005/8/layout/target1"/>
    <dgm:cxn modelId="{B4CC991F-B9E8-4938-A0F3-8E2F98C98017}" type="presParOf" srcId="{170CDC5A-8EA9-41AD-8519-1C755C503620}" destId="{3CABA00D-49D3-498D-85EB-58719C6EEB1B}" srcOrd="5" destOrd="0" presId="urn:microsoft.com/office/officeart/2005/8/layout/target1"/>
    <dgm:cxn modelId="{F27A9A77-2879-4995-AABD-17A25146F5B5}" type="presParOf" srcId="{170CDC5A-8EA9-41AD-8519-1C755C503620}" destId="{E254CA94-DD9D-4246-AC36-69C28036ABB4}" srcOrd="6" destOrd="0" presId="urn:microsoft.com/office/officeart/2005/8/layout/target1"/>
    <dgm:cxn modelId="{18B22848-A380-4EC3-89DE-2E1DF6977184}" type="presParOf" srcId="{170CDC5A-8EA9-41AD-8519-1C755C503620}" destId="{3129E284-6B6D-44ED-AA7E-4531097E6436}" srcOrd="7" destOrd="0" presId="urn:microsoft.com/office/officeart/2005/8/layout/target1"/>
    <dgm:cxn modelId="{9786E00D-95AE-4CC3-A226-DE4118C0EF5B}" type="presParOf" srcId="{170CDC5A-8EA9-41AD-8519-1C755C503620}" destId="{31A31E18-2681-4CCD-9B27-4509193E619C}" srcOrd="8" destOrd="0" presId="urn:microsoft.com/office/officeart/2005/8/layout/target1"/>
    <dgm:cxn modelId="{A99E83C4-430A-480F-9746-360FD43ECB80}" type="presParOf" srcId="{170CDC5A-8EA9-41AD-8519-1C755C503620}" destId="{E7E5231E-7B94-4AFA-8485-47953ECDCC36}" srcOrd="9" destOrd="0" presId="urn:microsoft.com/office/officeart/2005/8/layout/target1"/>
    <dgm:cxn modelId="{138E6ED3-7F01-4CEB-9D6B-076504738F51}" type="presParOf" srcId="{170CDC5A-8EA9-41AD-8519-1C755C503620}" destId="{118E5829-C53F-48E5-A839-4DFFA06BAB61}" srcOrd="10" destOrd="0" presId="urn:microsoft.com/office/officeart/2005/8/layout/target1"/>
    <dgm:cxn modelId="{AC827BD8-CC04-4325-B704-DC587E727144}" type="presParOf" srcId="{170CDC5A-8EA9-41AD-8519-1C755C503620}" destId="{90C8214F-BBA3-4B7D-AD7E-A7923EBFDA20}" srcOrd="11" destOrd="0" presId="urn:microsoft.com/office/officeart/2005/8/layout/target1"/>
    <dgm:cxn modelId="{F9F9F70C-AF75-4D82-83C8-6EF04034D4CF}" type="presParOf" srcId="{170CDC5A-8EA9-41AD-8519-1C755C503620}" destId="{6309D17B-F82D-4E02-87B6-BA10F1A689AE}" srcOrd="12" destOrd="0" presId="urn:microsoft.com/office/officeart/2005/8/layout/target1"/>
    <dgm:cxn modelId="{70D28CCA-CB5D-4054-A918-714530DB5C93}" type="presParOf" srcId="{170CDC5A-8EA9-41AD-8519-1C755C503620}" destId="{83AF4B1B-6B5C-448F-BB29-749AFDB3A29A}" srcOrd="13" destOrd="0" presId="urn:microsoft.com/office/officeart/2005/8/layout/target1"/>
    <dgm:cxn modelId="{7084CF04-30F2-46FD-A8DC-4E947E18D070}" type="presParOf" srcId="{170CDC5A-8EA9-41AD-8519-1C755C503620}" destId="{A7DB11D3-955A-4E9A-95F9-24A20EA273CE}" srcOrd="14" destOrd="0" presId="urn:microsoft.com/office/officeart/2005/8/layout/target1"/>
    <dgm:cxn modelId="{AEDD2A84-E317-489B-8F3F-89EF7BAFEC33}" type="presParOf" srcId="{170CDC5A-8EA9-41AD-8519-1C755C503620}" destId="{FCF6D853-934E-43F8-B188-1698A382B40C}" srcOrd="15" destOrd="0" presId="urn:microsoft.com/office/officeart/2005/8/layout/target1"/>
    <dgm:cxn modelId="{8B8F7BA8-6E49-42D3-AC84-E48C11665275}" type="presParOf" srcId="{170CDC5A-8EA9-41AD-8519-1C755C503620}" destId="{CB379214-9077-4F45-8036-BB6B54E01C7B}" srcOrd="16" destOrd="0" presId="urn:microsoft.com/office/officeart/2005/8/layout/target1"/>
    <dgm:cxn modelId="{7C4FC9AE-E298-4C9C-93D4-9DA0D5B3180F}" type="presParOf" srcId="{170CDC5A-8EA9-41AD-8519-1C755C503620}" destId="{95F343CA-4A1B-4523-9916-564476B86C19}" srcOrd="17" destOrd="0" presId="urn:microsoft.com/office/officeart/2005/8/layout/target1"/>
    <dgm:cxn modelId="{D0558182-1DC6-4539-AF49-FD75BC1B86CE}" type="presParOf" srcId="{170CDC5A-8EA9-41AD-8519-1C755C503620}" destId="{D5CE785F-B1B9-479A-939C-BC7F7336683C}" srcOrd="18" destOrd="0" presId="urn:microsoft.com/office/officeart/2005/8/layout/target1"/>
    <dgm:cxn modelId="{E5B857B1-599F-4923-B26F-85AB08503874}" type="presParOf" srcId="{170CDC5A-8EA9-41AD-8519-1C755C503620}" destId="{403DCF03-85D1-4ADD-8511-98A92F550949}" srcOrd="19" destOrd="0" presId="urn:microsoft.com/office/officeart/2005/8/layout/targe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79214-9077-4F45-8036-BB6B54E01C7B}">
      <dsp:nvSpPr>
        <dsp:cNvPr id="0" name=""/>
        <dsp:cNvSpPr/>
      </dsp:nvSpPr>
      <dsp:spPr>
        <a:xfrm>
          <a:off x="0" y="1028655"/>
          <a:ext cx="3199321" cy="3199321"/>
        </a:xfrm>
        <a:prstGeom prst="ellipse">
          <a:avLst/>
        </a:prstGeom>
        <a:blipFill rotWithShape="0">
          <a:blip xmlns:r="http://schemas.openxmlformats.org/officeDocument/2006/relationships" r:embed="rId1">
            <a:duotone>
              <a:schemeClr val="accent1">
                <a:shade val="80000"/>
                <a:hueOff val="-510309"/>
                <a:satOff val="-29734"/>
                <a:lumOff val="31673"/>
                <a:alphaOff val="0"/>
                <a:shade val="74000"/>
                <a:satMod val="130000"/>
                <a:lumMod val="90000"/>
              </a:schemeClr>
              <a:schemeClr val="accent1">
                <a:shade val="80000"/>
                <a:hueOff val="-510309"/>
                <a:satOff val="-29734"/>
                <a:lumOff val="31673"/>
                <a:alphaOff val="0"/>
                <a:tint val="94000"/>
                <a:satMod val="120000"/>
                <a:lumMod val="104000"/>
              </a:schemeClr>
            </a:duotone>
          </a:blip>
          <a:tile tx="0" ty="0" sx="100000" sy="100000" flip="none" algn="tl"/>
        </a:blipFill>
        <a:ln w="9525" cap="flat" cmpd="sng" algn="ctr">
          <a:solidFill>
            <a:schemeClr val="l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6309D17B-F82D-4E02-87B6-BA10F1A689AE}">
      <dsp:nvSpPr>
        <dsp:cNvPr id="0" name=""/>
        <dsp:cNvSpPr/>
      </dsp:nvSpPr>
      <dsp:spPr>
        <a:xfrm>
          <a:off x="355391" y="1384046"/>
          <a:ext cx="2488538" cy="2488538"/>
        </a:xfrm>
        <a:prstGeom prst="ellipse">
          <a:avLst/>
        </a:prstGeom>
        <a:blipFill rotWithShape="0">
          <a:blip xmlns:r="http://schemas.openxmlformats.org/officeDocument/2006/relationships" r:embed="rId1">
            <a:duotone>
              <a:schemeClr val="accent1">
                <a:shade val="80000"/>
                <a:hueOff val="-382732"/>
                <a:satOff val="-22300"/>
                <a:lumOff val="23755"/>
                <a:alphaOff val="0"/>
                <a:shade val="74000"/>
                <a:satMod val="130000"/>
                <a:lumMod val="90000"/>
              </a:schemeClr>
              <a:schemeClr val="accent1">
                <a:shade val="80000"/>
                <a:hueOff val="-382732"/>
                <a:satOff val="-22300"/>
                <a:lumOff val="23755"/>
                <a:alphaOff val="0"/>
                <a:tint val="94000"/>
                <a:satMod val="120000"/>
                <a:lumMod val="104000"/>
              </a:schemeClr>
            </a:duotone>
          </a:blip>
          <a:tile tx="0" ty="0" sx="100000" sy="100000" flip="none" algn="tl"/>
        </a:blipFill>
        <a:ln w="9525" cap="flat" cmpd="sng" algn="ctr">
          <a:solidFill>
            <a:schemeClr val="l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31A31E18-2681-4CCD-9B27-4509193E619C}">
      <dsp:nvSpPr>
        <dsp:cNvPr id="0" name=""/>
        <dsp:cNvSpPr/>
      </dsp:nvSpPr>
      <dsp:spPr>
        <a:xfrm>
          <a:off x="710782" y="1739437"/>
          <a:ext cx="1777756" cy="1777756"/>
        </a:xfrm>
        <a:prstGeom prst="ellipse">
          <a:avLst/>
        </a:prstGeom>
        <a:blipFill rotWithShape="0">
          <a:blip xmlns:r="http://schemas.openxmlformats.org/officeDocument/2006/relationships" r:embed="rId1">
            <a:duotone>
              <a:schemeClr val="accent1">
                <a:shade val="80000"/>
                <a:hueOff val="-255155"/>
                <a:satOff val="-14867"/>
                <a:lumOff val="15836"/>
                <a:alphaOff val="0"/>
                <a:shade val="74000"/>
                <a:satMod val="130000"/>
                <a:lumMod val="90000"/>
              </a:schemeClr>
              <a:schemeClr val="accent1">
                <a:shade val="80000"/>
                <a:hueOff val="-255155"/>
                <a:satOff val="-14867"/>
                <a:lumOff val="15836"/>
                <a:alphaOff val="0"/>
                <a:tint val="94000"/>
                <a:satMod val="120000"/>
                <a:lumMod val="104000"/>
              </a:schemeClr>
            </a:duotone>
          </a:blip>
          <a:tile tx="0" ty="0" sx="100000" sy="100000" flip="none" algn="tl"/>
        </a:blipFill>
        <a:ln w="9525" cap="flat" cmpd="sng" algn="ctr">
          <a:solidFill>
            <a:schemeClr val="l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9A089957-30BB-4C5E-A10D-2F6FACAFAB44}">
      <dsp:nvSpPr>
        <dsp:cNvPr id="0" name=""/>
        <dsp:cNvSpPr/>
      </dsp:nvSpPr>
      <dsp:spPr>
        <a:xfrm>
          <a:off x="1066440" y="2095095"/>
          <a:ext cx="1066440" cy="1066440"/>
        </a:xfrm>
        <a:prstGeom prst="ellipse">
          <a:avLst/>
        </a:prstGeom>
        <a:blipFill rotWithShape="0">
          <a:blip xmlns:r="http://schemas.openxmlformats.org/officeDocument/2006/relationships" r:embed="rId1">
            <a:duotone>
              <a:schemeClr val="accent1">
                <a:shade val="80000"/>
                <a:hueOff val="-127577"/>
                <a:satOff val="-7433"/>
                <a:lumOff val="7918"/>
                <a:alphaOff val="0"/>
                <a:shade val="74000"/>
                <a:satMod val="130000"/>
                <a:lumMod val="90000"/>
              </a:schemeClr>
              <a:schemeClr val="accent1">
                <a:shade val="80000"/>
                <a:hueOff val="-127577"/>
                <a:satOff val="-7433"/>
                <a:lumOff val="7918"/>
                <a:alphaOff val="0"/>
                <a:tint val="94000"/>
                <a:satMod val="120000"/>
                <a:lumMod val="104000"/>
              </a:schemeClr>
            </a:duotone>
          </a:blip>
          <a:tile tx="0" ty="0" sx="100000" sy="100000" flip="none" algn="tl"/>
        </a:blipFill>
        <a:ln w="9525" cap="flat" cmpd="sng" algn="ctr">
          <a:solidFill>
            <a:schemeClr val="l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C7A2DC66-6FA5-4904-9B1C-4B8245BB4822}">
      <dsp:nvSpPr>
        <dsp:cNvPr id="0" name=""/>
        <dsp:cNvSpPr/>
      </dsp:nvSpPr>
      <dsp:spPr>
        <a:xfrm>
          <a:off x="1421831" y="2450486"/>
          <a:ext cx="355657" cy="355657"/>
        </a:xfrm>
        <a:prstGeom prst="ellipse">
          <a:avLst/>
        </a:prstGeom>
        <a:blipFill rotWithShape="0">
          <a:blip xmlns:r="http://schemas.openxmlformats.org/officeDocument/2006/relationships" r:embed="rId1">
            <a:duotone>
              <a:schemeClr val="accent1">
                <a:shade val="80000"/>
                <a:hueOff val="0"/>
                <a:satOff val="0"/>
                <a:lumOff val="0"/>
                <a:alphaOff val="0"/>
                <a:shade val="74000"/>
                <a:satMod val="130000"/>
                <a:lumMod val="90000"/>
              </a:schemeClr>
              <a:schemeClr val="accent1">
                <a:shade val="80000"/>
                <a:hueOff val="0"/>
                <a:satOff val="0"/>
                <a:lumOff val="0"/>
                <a:alphaOff val="0"/>
                <a:tint val="94000"/>
                <a:satMod val="120000"/>
                <a:lumMod val="104000"/>
              </a:schemeClr>
            </a:duotone>
          </a:blip>
          <a:tile tx="0" ty="0" sx="100000" sy="100000" flip="none" algn="tl"/>
        </a:blipFill>
        <a:ln w="9525" cap="flat" cmpd="sng" algn="ctr">
          <a:solidFill>
            <a:schemeClr val="lt1">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70C88FAB-89F1-4B39-9CD0-08946085A09F}">
      <dsp:nvSpPr>
        <dsp:cNvPr id="0" name=""/>
        <dsp:cNvSpPr/>
      </dsp:nvSpPr>
      <dsp:spPr>
        <a:xfrm>
          <a:off x="3732541" y="234370"/>
          <a:ext cx="1599660" cy="56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s-MX" sz="1800" b="1" kern="1200" dirty="0" smtClean="0"/>
            <a:t>Parroquias</a:t>
          </a:r>
          <a:endParaRPr lang="es-MX" sz="1800" b="1" kern="1200" dirty="0"/>
        </a:p>
      </dsp:txBody>
      <dsp:txXfrm>
        <a:off x="3732541" y="234370"/>
        <a:ext cx="1599660" cy="564786"/>
      </dsp:txXfrm>
    </dsp:sp>
    <dsp:sp modelId="{E7D32CD0-45B6-4AEF-A022-E81F926BCC1C}">
      <dsp:nvSpPr>
        <dsp:cNvPr id="0" name=""/>
        <dsp:cNvSpPr/>
      </dsp:nvSpPr>
      <dsp:spPr>
        <a:xfrm>
          <a:off x="3332626" y="516763"/>
          <a:ext cx="3999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205F64F2-5888-41B7-BEAC-E88F9DAEF0A0}">
      <dsp:nvSpPr>
        <dsp:cNvPr id="0" name=""/>
        <dsp:cNvSpPr/>
      </dsp:nvSpPr>
      <dsp:spPr>
        <a:xfrm rot="5400000">
          <a:off x="1409034" y="707390"/>
          <a:ext cx="2111551" cy="1730299"/>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CABA00D-49D3-498D-85EB-58719C6EEB1B}">
      <dsp:nvSpPr>
        <dsp:cNvPr id="0" name=""/>
        <dsp:cNvSpPr/>
      </dsp:nvSpPr>
      <dsp:spPr>
        <a:xfrm>
          <a:off x="3732541" y="831577"/>
          <a:ext cx="1599660" cy="56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s-MX" sz="1800" b="1" kern="1200" dirty="0" smtClean="0"/>
            <a:t>Decanatos</a:t>
          </a:r>
          <a:endParaRPr lang="es-MX" sz="1800" b="1" kern="1200" dirty="0"/>
        </a:p>
      </dsp:txBody>
      <dsp:txXfrm>
        <a:off x="3732541" y="831577"/>
        <a:ext cx="1599660" cy="564786"/>
      </dsp:txXfrm>
    </dsp:sp>
    <dsp:sp modelId="{E254CA94-DD9D-4246-AC36-69C28036ABB4}">
      <dsp:nvSpPr>
        <dsp:cNvPr id="0" name=""/>
        <dsp:cNvSpPr/>
      </dsp:nvSpPr>
      <dsp:spPr>
        <a:xfrm>
          <a:off x="3332626" y="1113970"/>
          <a:ext cx="3999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129E284-6B6D-44ED-AA7E-4531097E6436}">
      <dsp:nvSpPr>
        <dsp:cNvPr id="0" name=""/>
        <dsp:cNvSpPr/>
      </dsp:nvSpPr>
      <dsp:spPr>
        <a:xfrm rot="5400000">
          <a:off x="1719315" y="1259219"/>
          <a:ext cx="1758133" cy="1466355"/>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7E5231E-7B94-4AFA-8485-47953ECDCC36}">
      <dsp:nvSpPr>
        <dsp:cNvPr id="0" name=""/>
        <dsp:cNvSpPr/>
      </dsp:nvSpPr>
      <dsp:spPr>
        <a:xfrm>
          <a:off x="3732541" y="1428783"/>
          <a:ext cx="1599660" cy="56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s-MX" sz="1800" b="1" kern="1200" dirty="0" smtClean="0"/>
            <a:t>Vicarías</a:t>
          </a:r>
          <a:endParaRPr lang="es-MX" sz="800" b="1" kern="1200" dirty="0"/>
        </a:p>
      </dsp:txBody>
      <dsp:txXfrm>
        <a:off x="3732541" y="1428783"/>
        <a:ext cx="1599660" cy="564786"/>
      </dsp:txXfrm>
    </dsp:sp>
    <dsp:sp modelId="{118E5829-C53F-48E5-A839-4DFFA06BAB61}">
      <dsp:nvSpPr>
        <dsp:cNvPr id="0" name=""/>
        <dsp:cNvSpPr/>
      </dsp:nvSpPr>
      <dsp:spPr>
        <a:xfrm>
          <a:off x="3332626" y="1711177"/>
          <a:ext cx="3999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0C8214F-BBA3-4B7D-AD7E-A7923EBFDA20}">
      <dsp:nvSpPr>
        <dsp:cNvPr id="0" name=""/>
        <dsp:cNvSpPr/>
      </dsp:nvSpPr>
      <dsp:spPr>
        <a:xfrm rot="5400000">
          <a:off x="2023570" y="1788494"/>
          <a:ext cx="1386372" cy="1231738"/>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3AF4B1B-6B5C-448F-BB29-749AFDB3A29A}">
      <dsp:nvSpPr>
        <dsp:cNvPr id="0" name=""/>
        <dsp:cNvSpPr/>
      </dsp:nvSpPr>
      <dsp:spPr>
        <a:xfrm>
          <a:off x="3732541" y="2013193"/>
          <a:ext cx="1599660" cy="56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24130" rIns="24130" bIns="24130" numCol="1" spcCol="1270" anchor="ctr" anchorCtr="0">
          <a:noAutofit/>
        </a:bodyPr>
        <a:lstStyle/>
        <a:p>
          <a:pPr lvl="0" algn="l" defTabSz="844550">
            <a:lnSpc>
              <a:spcPct val="90000"/>
            </a:lnSpc>
            <a:spcBef>
              <a:spcPct val="0"/>
            </a:spcBef>
            <a:spcAft>
              <a:spcPct val="35000"/>
            </a:spcAft>
          </a:pPr>
          <a:r>
            <a:rPr lang="es-MX" sz="1900" b="1" kern="1200" dirty="0" smtClean="0"/>
            <a:t>Comisiones, Secciones,</a:t>
          </a:r>
          <a:endParaRPr lang="es-MX" sz="1900" b="1" kern="1200" dirty="0"/>
        </a:p>
      </dsp:txBody>
      <dsp:txXfrm>
        <a:off x="3732541" y="2013193"/>
        <a:ext cx="1599660" cy="564786"/>
      </dsp:txXfrm>
    </dsp:sp>
    <dsp:sp modelId="{A7DB11D3-955A-4E9A-95F9-24A20EA273CE}">
      <dsp:nvSpPr>
        <dsp:cNvPr id="0" name=""/>
        <dsp:cNvSpPr/>
      </dsp:nvSpPr>
      <dsp:spPr>
        <a:xfrm>
          <a:off x="3332626" y="2295586"/>
          <a:ext cx="3999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FCF6D853-934E-43F8-B188-1698A382B40C}">
      <dsp:nvSpPr>
        <dsp:cNvPr id="0" name=""/>
        <dsp:cNvSpPr/>
      </dsp:nvSpPr>
      <dsp:spPr>
        <a:xfrm rot="5400000">
          <a:off x="2326439" y="2347308"/>
          <a:ext cx="1057908" cy="954464"/>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5F343CA-4A1B-4523-9916-564476B86C19}">
      <dsp:nvSpPr>
        <dsp:cNvPr id="0" name=""/>
        <dsp:cNvSpPr/>
      </dsp:nvSpPr>
      <dsp:spPr>
        <a:xfrm>
          <a:off x="3732541" y="2580539"/>
          <a:ext cx="1599660" cy="56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s-MX" sz="1600" b="1" kern="1200" dirty="0" smtClean="0"/>
            <a:t>Vida Consagrada</a:t>
          </a:r>
          <a:endParaRPr lang="es-MX" sz="1100" b="1" kern="1200" dirty="0"/>
        </a:p>
      </dsp:txBody>
      <dsp:txXfrm>
        <a:off x="3732541" y="2580539"/>
        <a:ext cx="1599660" cy="564786"/>
      </dsp:txXfrm>
    </dsp:sp>
    <dsp:sp modelId="{D5CE785F-B1B9-479A-939C-BC7F7336683C}">
      <dsp:nvSpPr>
        <dsp:cNvPr id="0" name=""/>
        <dsp:cNvSpPr/>
      </dsp:nvSpPr>
      <dsp:spPr>
        <a:xfrm>
          <a:off x="3332626" y="2862932"/>
          <a:ext cx="3999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403DCF03-85D1-4ADD-8511-98A92F550949}">
      <dsp:nvSpPr>
        <dsp:cNvPr id="0" name=""/>
        <dsp:cNvSpPr/>
      </dsp:nvSpPr>
      <dsp:spPr>
        <a:xfrm rot="5400000">
          <a:off x="2612778" y="2889593"/>
          <a:ext cx="746508" cy="693186"/>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8B9EBBA-996F-894A-B54A-D6246ED52CEA}" type="datetimeFigureOut">
              <a:rPr lang="en-US" smtClean="0"/>
              <a:pPr/>
              <a:t>11/12/2014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54130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smtClean="0"/>
              <a:pPr/>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xmlns="" val="249296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747905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61327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BF54567-0DE4-3F47-BF90-CB84690072F9}"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xmlns="" val="537732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63593504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4257787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63286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861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xmlns="" val="737683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02831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943679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11/12/2014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75503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42421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11/12/2014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xmlns="" val="759997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0DF5E60-9974-AC48-9591-99C2BB44B7CF}" type="datetimeFigureOut">
              <a:rPr lang="en-US" smtClean="0"/>
              <a:pPr/>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2741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smtClean="0"/>
              <a:pPr/>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xmlns="" val="326348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9B482E8-6E0E-1B4F-B1FD-C69DB9E858D9}" type="datetimeFigureOut">
              <a:rPr lang="en-US" smtClean="0"/>
              <a:pPr/>
              <a:t>11/12/2014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xmlns="" val="252000631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90940" y="3573"/>
            <a:ext cx="2434107" cy="2444599"/>
          </a:xfrm>
          <a:prstGeom prst="rect">
            <a:avLst/>
          </a:prstGeom>
        </p:spPr>
      </p:pic>
      <p:sp>
        <p:nvSpPr>
          <p:cNvPr id="2" name="Título 1"/>
          <p:cNvSpPr>
            <a:spLocks noGrp="1"/>
          </p:cNvSpPr>
          <p:nvPr>
            <p:ph type="ctrTitle"/>
          </p:nvPr>
        </p:nvSpPr>
        <p:spPr>
          <a:xfrm>
            <a:off x="2253799" y="2279566"/>
            <a:ext cx="7714445" cy="1944710"/>
          </a:xfrm>
        </p:spPr>
        <p:txBody>
          <a:bodyPr/>
          <a:lstStyle/>
          <a:p>
            <a:pPr algn="ctr"/>
            <a:r>
              <a:rPr lang="es-MX" sz="6000" b="1" dirty="0" smtClean="0"/>
              <a:t>El objetivo del VI Plan Diocesano de Pastoral </a:t>
            </a:r>
            <a:endParaRPr lang="es-MX" sz="6000" b="1" dirty="0"/>
          </a:p>
        </p:txBody>
      </p:sp>
      <p:sp>
        <p:nvSpPr>
          <p:cNvPr id="3" name="Subtítulo 2"/>
          <p:cNvSpPr>
            <a:spLocks noGrp="1"/>
          </p:cNvSpPr>
          <p:nvPr>
            <p:ph type="subTitle" idx="1"/>
          </p:nvPr>
        </p:nvSpPr>
        <p:spPr>
          <a:xfrm>
            <a:off x="2692398" y="4172760"/>
            <a:ext cx="6889484" cy="1153372"/>
          </a:xfrm>
        </p:spPr>
        <p:txBody>
          <a:bodyPr>
            <a:noAutofit/>
          </a:bodyPr>
          <a:lstStyle/>
          <a:p>
            <a:r>
              <a:rPr lang="es-ES" sz="2000" b="1" dirty="0"/>
              <a:t>Y LA CONTINUIDAD DE LOS PLANES DIOCESANOS </a:t>
            </a:r>
            <a:br>
              <a:rPr lang="es-ES" sz="2000" b="1" dirty="0"/>
            </a:br>
            <a:r>
              <a:rPr lang="es-ES" sz="2000" b="1" dirty="0"/>
              <a:t>DE PASTORAL EN EL CAMINO PASTORAL </a:t>
            </a:r>
            <a:br>
              <a:rPr lang="es-ES" sz="2000" b="1" dirty="0"/>
            </a:br>
            <a:r>
              <a:rPr lang="es-ES" sz="2000" b="1" dirty="0"/>
              <a:t>DE LA IGLESIA DE GUADALAJARA</a:t>
            </a:r>
            <a:endParaRPr lang="es-MX" sz="2000" b="1" dirty="0"/>
          </a:p>
        </p:txBody>
      </p:sp>
    </p:spTree>
    <p:extLst>
      <p:ext uri="{BB962C8B-B14F-4D97-AF65-F5344CB8AC3E}">
        <p14:creationId xmlns:p14="http://schemas.microsoft.com/office/powerpoint/2010/main" xmlns="" val="1284334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17909" y="859300"/>
            <a:ext cx="5818997" cy="1303867"/>
          </a:xfrm>
        </p:spPr>
        <p:txBody>
          <a:bodyPr rtlCol="0">
            <a:normAutofit fontScale="90000"/>
          </a:bodyPr>
          <a:lstStyle/>
          <a:p>
            <a:pPr>
              <a:defRPr/>
            </a:pPr>
            <a:r>
              <a:rPr lang="es-ES" b="1" dirty="0" smtClean="0"/>
              <a:t>V Plan Diocesano </a:t>
            </a:r>
            <a:br>
              <a:rPr lang="es-ES" b="1" dirty="0" smtClean="0"/>
            </a:br>
            <a:r>
              <a:rPr lang="es-ES" b="1" dirty="0" smtClean="0"/>
              <a:t>de Pastoral (2006)</a:t>
            </a:r>
            <a:endParaRPr lang="es-MX" b="1" dirty="0"/>
          </a:p>
        </p:txBody>
      </p:sp>
      <p:sp>
        <p:nvSpPr>
          <p:cNvPr id="8195" name="2 Marcador de contenido"/>
          <p:cNvSpPr>
            <a:spLocks noGrp="1"/>
          </p:cNvSpPr>
          <p:nvPr>
            <p:ph idx="1"/>
          </p:nvPr>
        </p:nvSpPr>
        <p:spPr>
          <a:xfrm>
            <a:off x="4755323" y="2245563"/>
            <a:ext cx="6686550" cy="4188713"/>
          </a:xfrm>
        </p:spPr>
        <p:txBody>
          <a:bodyPr>
            <a:noAutofit/>
          </a:bodyPr>
          <a:lstStyle/>
          <a:p>
            <a:pPr marL="0" indent="0" algn="ctr">
              <a:spcAft>
                <a:spcPts val="0"/>
              </a:spcAft>
              <a:buNone/>
              <a:defRPr/>
            </a:pPr>
            <a:r>
              <a:rPr lang="es-ES" sz="2800" dirty="0" smtClean="0"/>
              <a:t>“Que </a:t>
            </a:r>
            <a:r>
              <a:rPr lang="es-ES" sz="2800" dirty="0"/>
              <a:t>anime, unifique y oriente </a:t>
            </a:r>
            <a:r>
              <a:rPr lang="es-ES" sz="2800" dirty="0" smtClean="0"/>
              <a:t>la </a:t>
            </a:r>
            <a:r>
              <a:rPr lang="es-ES" sz="2800" dirty="0"/>
              <a:t>pastoral </a:t>
            </a:r>
            <a:r>
              <a:rPr lang="es-ES" sz="2800" dirty="0" smtClean="0"/>
              <a:t/>
            </a:r>
            <a:br>
              <a:rPr lang="es-ES" sz="2800" dirty="0" smtClean="0"/>
            </a:br>
            <a:r>
              <a:rPr lang="es-ES" sz="2800" dirty="0" smtClean="0"/>
              <a:t>de </a:t>
            </a:r>
            <a:r>
              <a:rPr lang="es-ES" sz="2800" dirty="0"/>
              <a:t>la Arquidiócesis. Se desea que esta Iglesia </a:t>
            </a:r>
            <a:r>
              <a:rPr lang="es-ES" sz="2800" dirty="0" smtClean="0"/>
              <a:t/>
            </a:r>
            <a:br>
              <a:rPr lang="es-ES" sz="2800" dirty="0" smtClean="0"/>
            </a:br>
            <a:r>
              <a:rPr lang="es-ES" sz="2800" dirty="0" smtClean="0"/>
              <a:t>de </a:t>
            </a:r>
            <a:r>
              <a:rPr lang="es-ES" sz="2800" dirty="0"/>
              <a:t>Guadalajara no sea una isla, sino que viva </a:t>
            </a:r>
            <a:r>
              <a:rPr lang="es-ES" sz="2800" dirty="0" smtClean="0"/>
              <a:t/>
            </a:r>
            <a:br>
              <a:rPr lang="es-ES" sz="2800" dirty="0" smtClean="0"/>
            </a:br>
            <a:r>
              <a:rPr lang="es-ES" sz="2800" dirty="0" smtClean="0"/>
              <a:t>la comunión con </a:t>
            </a:r>
            <a:r>
              <a:rPr lang="es-ES" sz="2800" dirty="0"/>
              <a:t>la Iglesia universal, </a:t>
            </a:r>
            <a:r>
              <a:rPr lang="es-ES" sz="2800" dirty="0" smtClean="0"/>
              <a:t> </a:t>
            </a:r>
            <a:br>
              <a:rPr lang="es-ES" sz="2800" dirty="0" smtClean="0"/>
            </a:br>
            <a:r>
              <a:rPr lang="es-ES" sz="2800" dirty="0" smtClean="0"/>
              <a:t>que </a:t>
            </a:r>
            <a:r>
              <a:rPr lang="es-ES" sz="2800" dirty="0"/>
              <a:t>vaya al </a:t>
            </a:r>
            <a:r>
              <a:rPr lang="es-ES" sz="2800" dirty="0" smtClean="0"/>
              <a:t>paso con </a:t>
            </a:r>
            <a:r>
              <a:rPr lang="es-ES" sz="2800" dirty="0"/>
              <a:t>las enseñanzas del Papa </a:t>
            </a:r>
            <a:r>
              <a:rPr lang="es-ES" sz="2800" dirty="0" smtClean="0"/>
              <a:t> </a:t>
            </a:r>
            <a:br>
              <a:rPr lang="es-ES" sz="2800" dirty="0" smtClean="0"/>
            </a:br>
            <a:r>
              <a:rPr lang="es-ES" sz="2800" dirty="0" smtClean="0"/>
              <a:t>y del Episcopado </a:t>
            </a:r>
            <a:r>
              <a:rPr lang="es-ES" sz="2800" dirty="0"/>
              <a:t>Latinoamericano, y</a:t>
            </a:r>
            <a:r>
              <a:rPr lang="es-ES" sz="2800" dirty="0" smtClean="0"/>
              <a:t>, </a:t>
            </a:r>
            <a:br>
              <a:rPr lang="es-ES" sz="2800" dirty="0" smtClean="0"/>
            </a:br>
            <a:r>
              <a:rPr lang="es-ES" sz="2800" dirty="0" smtClean="0"/>
              <a:t>al mismo tiempo</a:t>
            </a:r>
            <a:r>
              <a:rPr lang="es-ES" sz="2800" dirty="0"/>
              <a:t>, </a:t>
            </a:r>
            <a:r>
              <a:rPr lang="es-ES" sz="2800" dirty="0" smtClean="0"/>
              <a:t>responda </a:t>
            </a:r>
            <a:br>
              <a:rPr lang="es-ES" sz="2800" dirty="0" smtClean="0"/>
            </a:br>
            <a:r>
              <a:rPr lang="es-ES" sz="2800" dirty="0" smtClean="0"/>
              <a:t>a los requerimientos de la situación particular</a:t>
            </a:r>
            <a:br>
              <a:rPr lang="es-ES" sz="2800" dirty="0" smtClean="0"/>
            </a:br>
            <a:r>
              <a:rPr lang="es-ES" sz="2800" dirty="0" smtClean="0"/>
              <a:t>de </a:t>
            </a:r>
            <a:r>
              <a:rPr lang="es-ES" sz="2800" dirty="0"/>
              <a:t>esta comunidad diocesana </a:t>
            </a:r>
            <a:r>
              <a:rPr lang="es-ES" sz="2000" dirty="0"/>
              <a:t>(</a:t>
            </a:r>
            <a:r>
              <a:rPr lang="es-ES" sz="2000" dirty="0" smtClean="0"/>
              <a:t>cf. </a:t>
            </a:r>
            <a:r>
              <a:rPr lang="es-ES" sz="2000" i="1" dirty="0"/>
              <a:t>V PDP</a:t>
            </a:r>
            <a:r>
              <a:rPr lang="es-ES" sz="2000" dirty="0"/>
              <a:t> 12)</a:t>
            </a:r>
            <a:r>
              <a:rPr lang="es-ES" sz="2800" dirty="0"/>
              <a:t>.</a:t>
            </a:r>
            <a:endParaRPr lang="es-MX" sz="2800" dirty="0" smtClean="0"/>
          </a:p>
        </p:txBody>
      </p:sp>
      <p:pic>
        <p:nvPicPr>
          <p:cNvPr id="6" name="Picture 13"/>
          <p:cNvPicPr>
            <a:picLocks noChangeAspect="1" noChangeArrowheads="1"/>
          </p:cNvPicPr>
          <p:nvPr/>
        </p:nvPicPr>
        <p:blipFill>
          <a:blip r:embed="rId2" cstate="print"/>
          <a:srcRect/>
          <a:stretch>
            <a:fillRect/>
          </a:stretch>
        </p:blipFill>
        <p:spPr bwMode="auto">
          <a:xfrm>
            <a:off x="484142" y="491319"/>
            <a:ext cx="3978675" cy="5888226"/>
          </a:xfrm>
          <a:prstGeom prst="rect">
            <a:avLst/>
          </a:prstGeom>
          <a:noFill/>
          <a:ln w="9525">
            <a:noFill/>
            <a:miter lim="800000"/>
            <a:headEnd/>
            <a:tailEnd/>
          </a:ln>
        </p:spPr>
      </p:pic>
    </p:spTree>
    <p:extLst>
      <p:ext uri="{BB962C8B-B14F-4D97-AF65-F5344CB8AC3E}">
        <p14:creationId xmlns:p14="http://schemas.microsoft.com/office/powerpoint/2010/main" xmlns="" val="9592600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6037" y="697726"/>
            <a:ext cx="10918207" cy="562074"/>
          </a:xfrm>
        </p:spPr>
        <p:txBody>
          <a:bodyPr>
            <a:normAutofit fontScale="90000"/>
          </a:bodyPr>
          <a:lstStyle/>
          <a:p>
            <a:r>
              <a:rPr lang="es-MX" b="1" dirty="0" smtClean="0"/>
              <a:t>El objetivo del VI Plan Diocesano de Pastoral:</a:t>
            </a:r>
            <a:endParaRPr lang="es-MX"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3753843087"/>
              </p:ext>
            </p:extLst>
          </p:nvPr>
        </p:nvGraphicFramePr>
        <p:xfrm>
          <a:off x="655093" y="1365543"/>
          <a:ext cx="10959151" cy="4175760"/>
        </p:xfrm>
        <a:graphic>
          <a:graphicData uri="http://schemas.openxmlformats.org/drawingml/2006/table">
            <a:tbl>
              <a:tblPr firstRow="1" bandRow="1">
                <a:tableStyleId>{5DA37D80-6434-44D0-A028-1B22A696006F}</a:tableStyleId>
              </a:tblPr>
              <a:tblGrid>
                <a:gridCol w="3653050"/>
                <a:gridCol w="7306101"/>
              </a:tblGrid>
              <a:tr h="8590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3200" dirty="0" smtClean="0"/>
                        <a:t>¿Qué?</a:t>
                      </a:r>
                    </a:p>
                    <a:p>
                      <a:pPr algn="ctr"/>
                      <a:endParaRPr lang="es-MX" sz="3200" u="sng" dirty="0" smtClean="0"/>
                    </a:p>
                  </a:txBody>
                  <a:tcPr/>
                </a:tc>
                <a:tc>
                  <a:txBody>
                    <a:bodyPr/>
                    <a:lstStyle/>
                    <a:p>
                      <a:pPr algn="ctr"/>
                      <a:r>
                        <a:rPr lang="es-MX" sz="4000" b="0" dirty="0" smtClean="0"/>
                        <a:t>Impulsar la Nueva Evangelización</a:t>
                      </a:r>
                      <a:endParaRPr lang="es-MX" sz="4000" b="0" dirty="0"/>
                    </a:p>
                  </a:txBody>
                  <a:tcPr/>
                </a:tc>
              </a:tr>
              <a:tr h="14456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MX" sz="3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s-MX" sz="3200" b="1" dirty="0" smtClean="0"/>
                        <a:t>¿Cómo?</a:t>
                      </a:r>
                    </a:p>
                    <a:p>
                      <a:pPr algn="ctr"/>
                      <a:endParaRPr lang="es-MX" sz="3200" u="sng" dirty="0" smtClean="0"/>
                    </a:p>
                  </a:txBody>
                  <a:tcPr/>
                </a:tc>
                <a:tc>
                  <a:txBody>
                    <a:bodyPr/>
                    <a:lstStyle/>
                    <a:p>
                      <a:pPr algn="ctr">
                        <a:buNone/>
                      </a:pPr>
                      <a:r>
                        <a:rPr lang="es-MX" sz="3200" dirty="0" smtClean="0"/>
                        <a:t>mediante </a:t>
                      </a:r>
                      <a:br>
                        <a:rPr lang="es-MX" sz="3200" dirty="0" smtClean="0"/>
                      </a:br>
                      <a:r>
                        <a:rPr lang="es-MX" sz="3200" dirty="0" smtClean="0">
                          <a:latin typeface="Aharoni" panose="02010803020104030203" pitchFamily="2" charset="-79"/>
                          <a:cs typeface="Aharoni" panose="02010803020104030203" pitchFamily="2" charset="-79"/>
                        </a:rPr>
                        <a:t>1)</a:t>
                      </a:r>
                      <a:r>
                        <a:rPr lang="es-MX" sz="3200" baseline="0" dirty="0" smtClean="0"/>
                        <a:t> </a:t>
                      </a:r>
                      <a:r>
                        <a:rPr lang="es-MX" sz="3200" b="1" dirty="0" smtClean="0"/>
                        <a:t>el anuncio del kerigma a todos</a:t>
                      </a:r>
                    </a:p>
                    <a:p>
                      <a:pPr algn="ctr">
                        <a:buNone/>
                      </a:pPr>
                      <a:r>
                        <a:rPr lang="es-MX" sz="3200" b="1" dirty="0" smtClean="0"/>
                        <a:t>   </a:t>
                      </a:r>
                      <a:r>
                        <a:rPr lang="es-MX" sz="3200" b="1" dirty="0" smtClean="0">
                          <a:latin typeface="Aharoni" panose="02010803020104030203" pitchFamily="2" charset="-79"/>
                          <a:cs typeface="Aharoni" panose="02010803020104030203" pitchFamily="2" charset="-79"/>
                        </a:rPr>
                        <a:t>2)</a:t>
                      </a:r>
                      <a:r>
                        <a:rPr lang="es-MX" sz="3200" b="1" dirty="0" smtClean="0"/>
                        <a:t> y la formación integral permanente</a:t>
                      </a:r>
                    </a:p>
                  </a:txBody>
                  <a:tcPr/>
                </a:tc>
              </a:tr>
              <a:tr h="14456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MX" sz="2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s-MX" sz="2800" b="1" dirty="0" smtClean="0"/>
                        <a:t>¿Para qué?</a:t>
                      </a:r>
                    </a:p>
                  </a:txBody>
                  <a:tcPr/>
                </a:tc>
                <a:tc>
                  <a:txBody>
                    <a:bodyPr/>
                    <a:lstStyle/>
                    <a:p>
                      <a:pPr algn="ctr">
                        <a:buNone/>
                      </a:pPr>
                      <a:r>
                        <a:rPr lang="es-MX" sz="3200" dirty="0" smtClean="0"/>
                        <a:t>para </a:t>
                      </a:r>
                      <a:br>
                        <a:rPr lang="es-MX" sz="3200" dirty="0" smtClean="0"/>
                      </a:br>
                      <a:r>
                        <a:rPr lang="es-MX" sz="3200" dirty="0" smtClean="0"/>
                        <a:t>fortalecer nuestras comunidades eclesiales </a:t>
                      </a:r>
                    </a:p>
                    <a:p>
                      <a:pPr algn="ctr">
                        <a:buNone/>
                      </a:pPr>
                      <a:r>
                        <a:rPr lang="es-MX" sz="3200" dirty="0" smtClean="0"/>
                        <a:t>   y nuestro pueblo en Cristo, tenga vida</a:t>
                      </a:r>
                    </a:p>
                  </a:txBody>
                  <a:tcPr/>
                </a:tc>
              </a:tr>
            </a:tbl>
          </a:graphicData>
        </a:graphic>
      </p:graphicFrame>
    </p:spTree>
    <p:extLst>
      <p:ext uri="{BB962C8B-B14F-4D97-AF65-F5344CB8AC3E}">
        <p14:creationId xmlns:p14="http://schemas.microsoft.com/office/powerpoint/2010/main" xmlns="" val="1527611583"/>
      </p:ext>
    </p:extLst>
  </p:cSld>
  <p:clrMapOvr>
    <a:masterClrMapping/>
  </p:clrMapOvr>
  <p:transition>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82593" y="597354"/>
            <a:ext cx="7946651" cy="1313342"/>
          </a:xfrm>
        </p:spPr>
        <p:txBody>
          <a:bodyPr>
            <a:noAutofit/>
          </a:bodyPr>
          <a:lstStyle/>
          <a:p>
            <a:r>
              <a:rPr lang="es-MX" b="1" dirty="0" smtClean="0"/>
              <a:t>¿En dónde nos encontramos </a:t>
            </a:r>
            <a:br>
              <a:rPr lang="es-MX" b="1" dirty="0" smtClean="0"/>
            </a:br>
            <a:r>
              <a:rPr lang="es-MX" b="1" dirty="0" smtClean="0"/>
              <a:t>actualmente?</a:t>
            </a:r>
            <a:endParaRPr lang="es-MX" b="1" dirty="0"/>
          </a:p>
        </p:txBody>
      </p:sp>
      <p:sp>
        <p:nvSpPr>
          <p:cNvPr id="3" name="2 Marcador de contenido"/>
          <p:cNvSpPr>
            <a:spLocks noGrp="1"/>
          </p:cNvSpPr>
          <p:nvPr>
            <p:ph idx="1"/>
          </p:nvPr>
        </p:nvSpPr>
        <p:spPr>
          <a:xfrm>
            <a:off x="2550358" y="1897817"/>
            <a:ext cx="8602748" cy="3949199"/>
          </a:xfrm>
        </p:spPr>
        <p:txBody>
          <a:bodyPr>
            <a:noAutofit/>
          </a:bodyPr>
          <a:lstStyle/>
          <a:p>
            <a:r>
              <a:rPr lang="es-MX" sz="2800" b="1" dirty="0" smtClean="0"/>
              <a:t>Antes de la Asamblea Diocesana 2013</a:t>
            </a:r>
            <a:r>
              <a:rPr lang="es-MX" sz="2800" dirty="0" smtClean="0"/>
              <a:t> no teníamos </a:t>
            </a:r>
            <a:br>
              <a:rPr lang="es-MX" sz="2800" dirty="0" smtClean="0"/>
            </a:br>
            <a:r>
              <a:rPr lang="es-MX" sz="2800" dirty="0" smtClean="0"/>
              <a:t>un objetivo sencillo, claro y común </a:t>
            </a:r>
            <a:br>
              <a:rPr lang="es-MX" sz="2800" dirty="0" smtClean="0"/>
            </a:br>
            <a:r>
              <a:rPr lang="es-MX" sz="2800" dirty="0" smtClean="0"/>
              <a:t>ni teníamos líneas comunes de acción pastoral. </a:t>
            </a:r>
          </a:p>
          <a:p>
            <a:r>
              <a:rPr lang="es-MX" sz="2800" dirty="0" smtClean="0"/>
              <a:t>Ahora, con el trabajo de todas las fuerzas vivas de nuestra Iglesia local, </a:t>
            </a:r>
            <a:r>
              <a:rPr lang="es-MX" sz="2800" b="1" dirty="0" smtClean="0"/>
              <a:t>después de la Asamblea Diocesana 2013 </a:t>
            </a:r>
            <a:br>
              <a:rPr lang="es-MX" sz="2800" b="1" dirty="0" smtClean="0"/>
            </a:br>
            <a:r>
              <a:rPr lang="es-MX" sz="2800" dirty="0" smtClean="0"/>
              <a:t>ya contamos con un objetivo sencillo, claro y común.</a:t>
            </a:r>
          </a:p>
          <a:p>
            <a:r>
              <a:rPr lang="es-MX" sz="2800" b="1" dirty="0" smtClean="0"/>
              <a:t>Y después de la Asamblea Diocesana 2014 </a:t>
            </a:r>
            <a:br>
              <a:rPr lang="es-MX" sz="2800" b="1" dirty="0" smtClean="0"/>
            </a:br>
            <a:r>
              <a:rPr lang="es-MX" sz="2800" b="1" dirty="0" smtClean="0"/>
              <a:t>ya tenemos las líneas comunes de acción pastoral</a:t>
            </a:r>
            <a:r>
              <a:rPr lang="es-MX" sz="2800" dirty="0" smtClean="0"/>
              <a:t>.</a:t>
            </a:r>
            <a:endParaRPr lang="es-MX" sz="2800" dirty="0"/>
          </a:p>
        </p:txBody>
      </p:sp>
      <p:pic>
        <p:nvPicPr>
          <p:cNvPr id="1026" name="Picture 2" descr="C:\Program Files (x86)\Microsoft Office\MEDIA\CAGCAT10\j0299125.wmf"/>
          <p:cNvPicPr>
            <a:picLocks noChangeAspect="1" noChangeArrowheads="1"/>
          </p:cNvPicPr>
          <p:nvPr/>
        </p:nvPicPr>
        <p:blipFill>
          <a:blip r:embed="rId2" cstate="print"/>
          <a:srcRect/>
          <a:stretch>
            <a:fillRect/>
          </a:stretch>
        </p:blipFill>
        <p:spPr bwMode="auto">
          <a:xfrm>
            <a:off x="668622" y="1189788"/>
            <a:ext cx="1843098" cy="4680520"/>
          </a:xfrm>
          <a:prstGeom prst="rect">
            <a:avLst/>
          </a:prstGeom>
          <a:noFill/>
        </p:spPr>
      </p:pic>
    </p:spTree>
    <p:extLst>
      <p:ext uri="{BB962C8B-B14F-4D97-AF65-F5344CB8AC3E}">
        <p14:creationId xmlns:p14="http://schemas.microsoft.com/office/powerpoint/2010/main" xmlns="" val="2894932960"/>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19076" y="478630"/>
            <a:ext cx="10189795" cy="906029"/>
          </a:xfrm>
        </p:spPr>
        <p:txBody>
          <a:bodyPr>
            <a:noAutofit/>
          </a:bodyPr>
          <a:lstStyle/>
          <a:p>
            <a:r>
              <a:rPr lang="es-MX" b="1" dirty="0" smtClean="0"/>
              <a:t>La </a:t>
            </a:r>
            <a:r>
              <a:rPr lang="es-MX" b="1" dirty="0"/>
              <a:t>Asamblea Diocesana 2014</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180011031"/>
              </p:ext>
            </p:extLst>
          </p:nvPr>
        </p:nvGraphicFramePr>
        <p:xfrm>
          <a:off x="617836" y="1307385"/>
          <a:ext cx="5332202" cy="4462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17" name="Rectangle 1"/>
          <p:cNvSpPr>
            <a:spLocks noChangeArrowheads="1"/>
          </p:cNvSpPr>
          <p:nvPr/>
        </p:nvSpPr>
        <p:spPr bwMode="auto">
          <a:xfrm>
            <a:off x="5551374" y="1490667"/>
            <a:ext cx="596406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ctr" defTabSz="914400" fontAlgn="base">
              <a:spcBef>
                <a:spcPct val="0"/>
              </a:spcBef>
              <a:spcAft>
                <a:spcPct val="0"/>
              </a:spcAft>
            </a:pPr>
            <a:r>
              <a:rPr lang="es-MX" sz="3200" dirty="0" smtClean="0">
                <a:ea typeface="Calibri" pitchFamily="34" charset="0"/>
                <a:cs typeface="Arial" pitchFamily="34" charset="0"/>
              </a:rPr>
              <a:t>Tuvo como punto de referencia </a:t>
            </a:r>
            <a:br>
              <a:rPr lang="es-MX" sz="3200" dirty="0" smtClean="0">
                <a:ea typeface="Calibri" pitchFamily="34" charset="0"/>
                <a:cs typeface="Arial" pitchFamily="34" charset="0"/>
              </a:rPr>
            </a:br>
            <a:r>
              <a:rPr lang="es-MX" sz="3200" dirty="0" smtClean="0">
                <a:ea typeface="Calibri" pitchFamily="34" charset="0"/>
                <a:cs typeface="Arial" pitchFamily="34" charset="0"/>
              </a:rPr>
              <a:t>las METAS que cada instancia diocesana elaboró, considerando </a:t>
            </a:r>
            <a:br>
              <a:rPr lang="es-MX" sz="3200" dirty="0" smtClean="0">
                <a:ea typeface="Calibri" pitchFamily="34" charset="0"/>
                <a:cs typeface="Arial" pitchFamily="34" charset="0"/>
              </a:rPr>
            </a:br>
            <a:r>
              <a:rPr lang="es-MX" sz="3200" dirty="0" smtClean="0">
                <a:ea typeface="Calibri" pitchFamily="34" charset="0"/>
                <a:cs typeface="Arial" pitchFamily="34" charset="0"/>
              </a:rPr>
              <a:t>las </a:t>
            </a:r>
            <a:r>
              <a:rPr lang="es-MX" sz="3200" dirty="0">
                <a:ea typeface="Calibri" pitchFamily="34" charset="0"/>
                <a:cs typeface="Arial" pitchFamily="34" charset="0"/>
              </a:rPr>
              <a:t>2 prioridades </a:t>
            </a:r>
            <a:r>
              <a:rPr lang="es-MX" sz="3200" dirty="0" smtClean="0">
                <a:ea typeface="Calibri" pitchFamily="34" charset="0"/>
                <a:cs typeface="Arial" pitchFamily="34" charset="0"/>
              </a:rPr>
              <a:t>de </a:t>
            </a:r>
            <a:r>
              <a:rPr lang="es-MX" sz="3200" dirty="0">
                <a:ea typeface="Calibri" pitchFamily="34" charset="0"/>
                <a:cs typeface="Arial" pitchFamily="34" charset="0"/>
              </a:rPr>
              <a:t>nuestro </a:t>
            </a:r>
            <a:r>
              <a:rPr lang="es-MX" sz="3200" dirty="0" smtClean="0">
                <a:ea typeface="Calibri" pitchFamily="34" charset="0"/>
                <a:cs typeface="Arial" pitchFamily="34" charset="0"/>
              </a:rPr>
              <a:t/>
            </a:r>
            <a:br>
              <a:rPr lang="es-MX" sz="3200" dirty="0" smtClean="0">
                <a:ea typeface="Calibri" pitchFamily="34" charset="0"/>
                <a:cs typeface="Arial" pitchFamily="34" charset="0"/>
              </a:rPr>
            </a:br>
            <a:r>
              <a:rPr lang="es-MX" sz="3200" dirty="0" smtClean="0">
                <a:ea typeface="Calibri" pitchFamily="34" charset="0"/>
                <a:cs typeface="Arial" pitchFamily="34" charset="0"/>
              </a:rPr>
              <a:t>objetivo diocesano.</a:t>
            </a:r>
          </a:p>
          <a:p>
            <a:pPr indent="449263" algn="ctr" defTabSz="914400" fontAlgn="base">
              <a:spcBef>
                <a:spcPct val="0"/>
              </a:spcBef>
              <a:spcAft>
                <a:spcPct val="0"/>
              </a:spcAft>
            </a:pPr>
            <a:r>
              <a:rPr lang="es-MX" sz="3200" dirty="0" smtClean="0">
                <a:cs typeface="Arial" pitchFamily="34" charset="0"/>
              </a:rPr>
              <a:t>Llegando en su último plenario </a:t>
            </a:r>
            <a:br>
              <a:rPr lang="es-MX" sz="3200" dirty="0" smtClean="0">
                <a:cs typeface="Arial" pitchFamily="34" charset="0"/>
              </a:rPr>
            </a:br>
            <a:r>
              <a:rPr lang="es-MX" sz="3200" dirty="0" smtClean="0">
                <a:cs typeface="Arial" pitchFamily="34" charset="0"/>
              </a:rPr>
              <a:t>a proponer a nuestro Arzobispo </a:t>
            </a:r>
            <a:br>
              <a:rPr lang="es-MX" sz="3200" dirty="0" smtClean="0">
                <a:cs typeface="Arial" pitchFamily="34" charset="0"/>
              </a:rPr>
            </a:br>
            <a:r>
              <a:rPr lang="es-MX" sz="3200" dirty="0" smtClean="0">
                <a:cs typeface="Arial" pitchFamily="34" charset="0"/>
              </a:rPr>
              <a:t>22 líneas comunes de acción </a:t>
            </a:r>
            <a:br>
              <a:rPr lang="es-MX" sz="3200" dirty="0" smtClean="0">
                <a:cs typeface="Arial" pitchFamily="34" charset="0"/>
              </a:rPr>
            </a:br>
            <a:r>
              <a:rPr lang="es-MX" sz="3200" dirty="0" smtClean="0">
                <a:cs typeface="Arial" pitchFamily="34" charset="0"/>
              </a:rPr>
              <a:t>sin definirse en ese momento.</a:t>
            </a:r>
            <a:endParaRPr lang="es-MX" sz="4400" dirty="0">
              <a:cs typeface="Arial" pitchFamily="34" charset="0"/>
            </a:endParaRPr>
          </a:p>
        </p:txBody>
      </p:sp>
      <p:sp>
        <p:nvSpPr>
          <p:cNvPr id="3" name="Rectángulo 2"/>
          <p:cNvSpPr/>
          <p:nvPr/>
        </p:nvSpPr>
        <p:spPr>
          <a:xfrm>
            <a:off x="1140725" y="3737278"/>
            <a:ext cx="2179748" cy="830997"/>
          </a:xfrm>
          <a:prstGeom prst="rect">
            <a:avLst/>
          </a:prstGeom>
          <a:noFill/>
        </p:spPr>
        <p:txBody>
          <a:bodyPr wrap="square" lIns="91440" tIns="45720" rIns="91440" bIns="45720">
            <a:spAutoFit/>
          </a:bodyPr>
          <a:lstStyle/>
          <a:p>
            <a:pPr algn="ctr"/>
            <a:r>
              <a:rPr lang="es-ES" sz="4800" dirty="0">
                <a:ln w="0"/>
                <a:effectLst>
                  <a:outerShdw blurRad="38100" dist="19050" dir="2700000" algn="tl" rotWithShape="0">
                    <a:schemeClr val="dk1">
                      <a:alpha val="40000"/>
                    </a:schemeClr>
                  </a:outerShdw>
                </a:effectLst>
              </a:rPr>
              <a:t>METAS</a:t>
            </a:r>
          </a:p>
        </p:txBody>
      </p:sp>
    </p:spTree>
    <p:extLst>
      <p:ext uri="{BB962C8B-B14F-4D97-AF65-F5344CB8AC3E}">
        <p14:creationId xmlns:p14="http://schemas.microsoft.com/office/powerpoint/2010/main" xmlns="" val="3078647255"/>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5936" y="504388"/>
            <a:ext cx="10189795" cy="906029"/>
          </a:xfrm>
        </p:spPr>
        <p:txBody>
          <a:bodyPr>
            <a:noAutofit/>
          </a:bodyPr>
          <a:lstStyle/>
          <a:p>
            <a:r>
              <a:rPr lang="es-MX" b="1" dirty="0" smtClean="0"/>
              <a:t>Seguimiento de la II Asamblea Diocesana </a:t>
            </a:r>
            <a:endParaRPr lang="es-MX" b="1" dirty="0"/>
          </a:p>
        </p:txBody>
      </p:sp>
      <p:sp>
        <p:nvSpPr>
          <p:cNvPr id="9217" name="Rectangle 1"/>
          <p:cNvSpPr>
            <a:spLocks noChangeArrowheads="1"/>
          </p:cNvSpPr>
          <p:nvPr/>
        </p:nvSpPr>
        <p:spPr bwMode="auto">
          <a:xfrm>
            <a:off x="4327303" y="1231569"/>
            <a:ext cx="7431109"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ctr" defTabSz="914400" fontAlgn="base">
              <a:spcBef>
                <a:spcPct val="0"/>
              </a:spcBef>
              <a:spcAft>
                <a:spcPct val="0"/>
              </a:spcAft>
            </a:pPr>
            <a:r>
              <a:rPr lang="es-MX" sz="3200" dirty="0" smtClean="0">
                <a:cs typeface="Arial" pitchFamily="34" charset="0"/>
              </a:rPr>
              <a:t>Nuestro Arzobispo al concluir </a:t>
            </a:r>
            <a:br>
              <a:rPr lang="es-MX" sz="3200" dirty="0" smtClean="0">
                <a:cs typeface="Arial" pitchFamily="34" charset="0"/>
              </a:rPr>
            </a:br>
            <a:r>
              <a:rPr lang="es-MX" sz="3200" dirty="0" smtClean="0">
                <a:cs typeface="Arial" pitchFamily="34" charset="0"/>
              </a:rPr>
              <a:t>la II Asamblea Diocesana, pensó en que </a:t>
            </a:r>
            <a:br>
              <a:rPr lang="es-MX" sz="3200" dirty="0" smtClean="0">
                <a:cs typeface="Arial" pitchFamily="34" charset="0"/>
              </a:rPr>
            </a:br>
            <a:r>
              <a:rPr lang="es-MX" sz="3200" dirty="0" smtClean="0">
                <a:cs typeface="Arial" pitchFamily="34" charset="0"/>
              </a:rPr>
              <a:t>las 22 propuestas presentadas en el último plenario fueran trabajadas por: </a:t>
            </a:r>
            <a:br>
              <a:rPr lang="es-MX" sz="3200" dirty="0" smtClean="0">
                <a:cs typeface="Arial" pitchFamily="34" charset="0"/>
              </a:rPr>
            </a:br>
            <a:r>
              <a:rPr lang="es-MX" sz="3200" dirty="0" smtClean="0">
                <a:cs typeface="Arial" pitchFamily="34" charset="0"/>
              </a:rPr>
              <a:t>el Equipo Base de la Vicaría de Pastoral, </a:t>
            </a:r>
            <a:br>
              <a:rPr lang="es-MX" sz="3200" dirty="0" smtClean="0">
                <a:cs typeface="Arial" pitchFamily="34" charset="0"/>
              </a:rPr>
            </a:br>
            <a:r>
              <a:rPr lang="es-MX" sz="3200" dirty="0" smtClean="0">
                <a:cs typeface="Arial" pitchFamily="34" charset="0"/>
              </a:rPr>
              <a:t>junto con un equipo de sacerdotes, </a:t>
            </a:r>
            <a:br>
              <a:rPr lang="es-MX" sz="3200" dirty="0" smtClean="0">
                <a:cs typeface="Arial" pitchFamily="34" charset="0"/>
              </a:rPr>
            </a:br>
            <a:r>
              <a:rPr lang="es-MX" sz="3200" dirty="0" smtClean="0">
                <a:cs typeface="Arial" pitchFamily="34" charset="0"/>
              </a:rPr>
              <a:t>religiosos y laicos con conocimiento </a:t>
            </a:r>
            <a:br>
              <a:rPr lang="es-MX" sz="3200" dirty="0" smtClean="0">
                <a:cs typeface="Arial" pitchFamily="34" charset="0"/>
              </a:rPr>
            </a:br>
            <a:r>
              <a:rPr lang="es-MX" sz="3200" dirty="0" smtClean="0">
                <a:cs typeface="Arial" pitchFamily="34" charset="0"/>
              </a:rPr>
              <a:t>y experiencia pastoral </a:t>
            </a:r>
            <a:br>
              <a:rPr lang="es-MX" sz="3200" dirty="0" smtClean="0">
                <a:cs typeface="Arial" pitchFamily="34" charset="0"/>
              </a:rPr>
            </a:br>
            <a:r>
              <a:rPr lang="es-MX" sz="3200" dirty="0" smtClean="0">
                <a:cs typeface="Arial" pitchFamily="34" charset="0"/>
              </a:rPr>
              <a:t>en “espíritu de fidelidad a la Asamblea” </a:t>
            </a:r>
            <a:br>
              <a:rPr lang="es-MX" sz="3200" dirty="0" smtClean="0">
                <a:cs typeface="Arial" pitchFamily="34" charset="0"/>
              </a:rPr>
            </a:br>
            <a:r>
              <a:rPr lang="es-MX" sz="3200" dirty="0" smtClean="0">
                <a:cs typeface="Arial" pitchFamily="34" charset="0"/>
              </a:rPr>
              <a:t>y siguiendo la metodología participativa.</a:t>
            </a:r>
            <a:endParaRPr lang="es-MX" sz="4400" dirty="0">
              <a:cs typeface="Arial" pitchFamily="34" charset="0"/>
            </a:endParaRPr>
          </a:p>
        </p:txBody>
      </p:sp>
      <p:pic>
        <p:nvPicPr>
          <p:cNvPr id="6" name="Marcador de contenido 5"/>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r="10044" b="12430"/>
          <a:stretch/>
        </p:blipFill>
        <p:spPr>
          <a:xfrm>
            <a:off x="325092" y="662919"/>
            <a:ext cx="4491608" cy="5829991"/>
          </a:xfrm>
          <a:effectLst>
            <a:softEdge rad="635000"/>
          </a:effectLst>
        </p:spPr>
      </p:pic>
    </p:spTree>
    <p:extLst>
      <p:ext uri="{BB962C8B-B14F-4D97-AF65-F5344CB8AC3E}">
        <p14:creationId xmlns:p14="http://schemas.microsoft.com/office/powerpoint/2010/main" xmlns="" val="3378092048"/>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60608" y="931684"/>
            <a:ext cx="5653825"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ctr" defTabSz="914400" fontAlgn="base">
              <a:spcBef>
                <a:spcPct val="0"/>
              </a:spcBef>
              <a:spcAft>
                <a:spcPct val="0"/>
              </a:spcAft>
            </a:pPr>
            <a:r>
              <a:rPr lang="es-MX" sz="3200" dirty="0" smtClean="0">
                <a:cs typeface="Arial" pitchFamily="34" charset="0"/>
              </a:rPr>
              <a:t>El 17 de julio de 2014 </a:t>
            </a:r>
            <a:br>
              <a:rPr lang="es-MX" sz="3200" dirty="0" smtClean="0">
                <a:cs typeface="Arial" pitchFamily="34" charset="0"/>
              </a:rPr>
            </a:br>
            <a:r>
              <a:rPr lang="es-MX" sz="3200" dirty="0" smtClean="0">
                <a:cs typeface="Arial" pitchFamily="34" charset="0"/>
              </a:rPr>
              <a:t>se llevó a cabo la reunión </a:t>
            </a:r>
            <a:br>
              <a:rPr lang="es-MX" sz="3200" dirty="0" smtClean="0">
                <a:cs typeface="Arial" pitchFamily="34" charset="0"/>
              </a:rPr>
            </a:br>
            <a:r>
              <a:rPr lang="es-MX" sz="3200" dirty="0" smtClean="0">
                <a:cs typeface="Arial" pitchFamily="34" charset="0"/>
              </a:rPr>
              <a:t>de dicho equipo ampliado </a:t>
            </a:r>
            <a:br>
              <a:rPr lang="es-MX" sz="3200" dirty="0" smtClean="0">
                <a:cs typeface="Arial" pitchFamily="34" charset="0"/>
              </a:rPr>
            </a:br>
            <a:r>
              <a:rPr lang="es-MX" sz="3200" dirty="0" smtClean="0">
                <a:cs typeface="Arial" pitchFamily="34" charset="0"/>
              </a:rPr>
              <a:t>para trabajar en la redacción </a:t>
            </a:r>
            <a:br>
              <a:rPr lang="es-MX" sz="3200" dirty="0" smtClean="0">
                <a:cs typeface="Arial" pitchFamily="34" charset="0"/>
              </a:rPr>
            </a:br>
            <a:r>
              <a:rPr lang="es-MX" sz="3200" dirty="0" smtClean="0">
                <a:cs typeface="Arial" pitchFamily="34" charset="0"/>
              </a:rPr>
              <a:t>de las líneas comunes de acción,</a:t>
            </a:r>
            <a:br>
              <a:rPr lang="es-MX" sz="3200" dirty="0" smtClean="0">
                <a:cs typeface="Arial" pitchFamily="34" charset="0"/>
              </a:rPr>
            </a:br>
            <a:r>
              <a:rPr lang="es-MX" sz="3200" dirty="0" smtClean="0">
                <a:cs typeface="Arial" pitchFamily="34" charset="0"/>
              </a:rPr>
              <a:t>las cuales posteriormente </a:t>
            </a:r>
            <a:br>
              <a:rPr lang="es-MX" sz="3200" dirty="0" smtClean="0">
                <a:cs typeface="Arial" pitchFamily="34" charset="0"/>
              </a:rPr>
            </a:br>
            <a:r>
              <a:rPr lang="es-MX" sz="3200" dirty="0" smtClean="0">
                <a:cs typeface="Arial" pitchFamily="34" charset="0"/>
              </a:rPr>
              <a:t>se le presentaron a nuestro Arzobispo para que las revisara, las corrigiera, las aceptara, </a:t>
            </a:r>
            <a:br>
              <a:rPr lang="es-MX" sz="3200" dirty="0" smtClean="0">
                <a:cs typeface="Arial" pitchFamily="34" charset="0"/>
              </a:rPr>
            </a:br>
            <a:r>
              <a:rPr lang="es-MX" sz="3200" dirty="0" smtClean="0">
                <a:cs typeface="Arial" pitchFamily="34" charset="0"/>
              </a:rPr>
              <a:t>las asumiera y las publicara.</a:t>
            </a:r>
            <a:endParaRPr lang="es-MX" sz="4400" dirty="0">
              <a:cs typeface="Arial" pitchFamily="34" charset="0"/>
            </a:endParaRPr>
          </a:p>
        </p:txBody>
      </p:sp>
      <p:pic>
        <p:nvPicPr>
          <p:cNvPr id="6" name="Marcador de contenido 5"/>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b="15617"/>
          <a:stretch/>
        </p:blipFill>
        <p:spPr>
          <a:xfrm>
            <a:off x="5743978" y="540418"/>
            <a:ext cx="5911402" cy="3741168"/>
          </a:xfrm>
          <a:effectLst>
            <a:softEdge rad="317500"/>
          </a:effectLst>
        </p:spPr>
      </p:pic>
      <p:sp>
        <p:nvSpPr>
          <p:cNvPr id="7" name="Rectangle 1"/>
          <p:cNvSpPr>
            <a:spLocks noChangeArrowheads="1"/>
          </p:cNvSpPr>
          <p:nvPr/>
        </p:nvSpPr>
        <p:spPr bwMode="auto">
          <a:xfrm>
            <a:off x="6050926" y="4171277"/>
            <a:ext cx="5653825"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ctr" defTabSz="914400" fontAlgn="base">
              <a:spcBef>
                <a:spcPct val="0"/>
              </a:spcBef>
              <a:spcAft>
                <a:spcPct val="0"/>
              </a:spcAft>
            </a:pPr>
            <a:r>
              <a:rPr lang="es-MX" sz="3200" dirty="0" smtClean="0">
                <a:cs typeface="Arial" pitchFamily="34" charset="0"/>
              </a:rPr>
              <a:t>De las 22 líneas propuestas </a:t>
            </a:r>
            <a:br>
              <a:rPr lang="es-MX" sz="3200" dirty="0" smtClean="0">
                <a:cs typeface="Arial" pitchFamily="34" charset="0"/>
              </a:rPr>
            </a:br>
            <a:r>
              <a:rPr lang="es-MX" sz="3200" dirty="0" smtClean="0">
                <a:cs typeface="Arial" pitchFamily="34" charset="0"/>
              </a:rPr>
              <a:t>se redactaron sólo 7, </a:t>
            </a:r>
            <a:br>
              <a:rPr lang="es-MX" sz="3200" dirty="0" smtClean="0">
                <a:cs typeface="Arial" pitchFamily="34" charset="0"/>
              </a:rPr>
            </a:br>
            <a:r>
              <a:rPr lang="es-MX" sz="3200" dirty="0" smtClean="0">
                <a:cs typeface="Arial" pitchFamily="34" charset="0"/>
              </a:rPr>
              <a:t>manteniendo la fidelidad </a:t>
            </a:r>
            <a:br>
              <a:rPr lang="es-MX" sz="3200" dirty="0" smtClean="0">
                <a:cs typeface="Arial" pitchFamily="34" charset="0"/>
              </a:rPr>
            </a:br>
            <a:r>
              <a:rPr lang="es-MX" sz="3200" dirty="0" smtClean="0">
                <a:cs typeface="Arial" pitchFamily="34" charset="0"/>
              </a:rPr>
              <a:t>al espíritu de la Asamblea.</a:t>
            </a:r>
            <a:endParaRPr lang="es-MX" sz="4400" dirty="0">
              <a:cs typeface="Arial" pitchFamily="34" charset="0"/>
            </a:endParaRPr>
          </a:p>
        </p:txBody>
      </p:sp>
    </p:spTree>
    <p:extLst>
      <p:ext uri="{BB962C8B-B14F-4D97-AF65-F5344CB8AC3E}">
        <p14:creationId xmlns:p14="http://schemas.microsoft.com/office/powerpoint/2010/main" xmlns="" val="1127264625"/>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3639" y="391290"/>
            <a:ext cx="11256136" cy="1313342"/>
          </a:xfrm>
        </p:spPr>
        <p:txBody>
          <a:bodyPr>
            <a:noAutofit/>
          </a:bodyPr>
          <a:lstStyle/>
          <a:p>
            <a:r>
              <a:rPr lang="es-MX" sz="4800" b="1" dirty="0" smtClean="0"/>
              <a:t>¿Qué son las líneas comunes de acción?</a:t>
            </a:r>
            <a:endParaRPr lang="es-MX" sz="4800" b="1" dirty="0"/>
          </a:p>
        </p:txBody>
      </p:sp>
      <p:sp>
        <p:nvSpPr>
          <p:cNvPr id="3" name="2 Marcador de contenido"/>
          <p:cNvSpPr>
            <a:spLocks noGrp="1"/>
          </p:cNvSpPr>
          <p:nvPr>
            <p:ph idx="1"/>
          </p:nvPr>
        </p:nvSpPr>
        <p:spPr>
          <a:xfrm>
            <a:off x="1094706" y="1455313"/>
            <a:ext cx="10315978" cy="1056068"/>
          </a:xfrm>
        </p:spPr>
        <p:txBody>
          <a:bodyPr>
            <a:noAutofit/>
          </a:bodyPr>
          <a:lstStyle/>
          <a:p>
            <a:pPr marL="0" indent="0">
              <a:buNone/>
            </a:pPr>
            <a:r>
              <a:rPr lang="es-MX" sz="2800" dirty="0" smtClean="0"/>
              <a:t>Es importante que todos podamos entender qué son las líneas de acción, a fin de lograr un lenguaje común. Una línea común de acción:</a:t>
            </a:r>
            <a:endParaRPr lang="es-MX"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8885000" y="2498182"/>
            <a:ext cx="2538557" cy="3173196"/>
          </a:xfrm>
          <a:prstGeom prst="rect">
            <a:avLst/>
          </a:prstGeom>
          <a:noFill/>
        </p:spPr>
      </p:pic>
      <p:sp>
        <p:nvSpPr>
          <p:cNvPr id="5" name="2 Marcador de contenido"/>
          <p:cNvSpPr txBox="1">
            <a:spLocks/>
          </p:cNvSpPr>
          <p:nvPr/>
        </p:nvSpPr>
        <p:spPr>
          <a:xfrm>
            <a:off x="1311842" y="2509241"/>
            <a:ext cx="9442020" cy="347943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s-MX" sz="2800" dirty="0" smtClean="0"/>
              <a:t>Es un valor que ayuda a orientar el plan y los programas</a:t>
            </a:r>
          </a:p>
          <a:p>
            <a:r>
              <a:rPr lang="es-MX" sz="2800" dirty="0" smtClean="0"/>
              <a:t>Es un imperativo que invita a la acción, </a:t>
            </a:r>
            <a:br>
              <a:rPr lang="es-MX" sz="2800" dirty="0" smtClean="0"/>
            </a:br>
            <a:r>
              <a:rPr lang="es-MX" sz="2800" dirty="0" smtClean="0"/>
              <a:t>fundado en la sólida doctrina y en la realidad concreta.</a:t>
            </a:r>
          </a:p>
          <a:p>
            <a:r>
              <a:rPr lang="es-MX" sz="2800" dirty="0" smtClean="0"/>
              <a:t>En ella reside la fuerza de la mística de la acción, </a:t>
            </a:r>
            <a:br>
              <a:rPr lang="es-MX" sz="2800" dirty="0" smtClean="0"/>
            </a:br>
            <a:r>
              <a:rPr lang="es-MX" sz="2800" dirty="0" smtClean="0"/>
              <a:t>es decir, suscita actitudes prácticas, </a:t>
            </a:r>
            <a:br>
              <a:rPr lang="es-MX" sz="2800" dirty="0" smtClean="0"/>
            </a:br>
            <a:r>
              <a:rPr lang="es-MX" sz="2800" dirty="0" smtClean="0"/>
              <a:t>lleva a un compromiso existencial.</a:t>
            </a:r>
          </a:p>
          <a:p>
            <a:r>
              <a:rPr lang="es-MX" sz="2800" dirty="0" smtClean="0"/>
              <a:t>Es una norma, una regla para juzgar y discernir nuestra pastoral.</a:t>
            </a:r>
            <a:endParaRPr lang="es-MX" sz="2800" dirty="0"/>
          </a:p>
        </p:txBody>
      </p:sp>
    </p:spTree>
    <p:extLst>
      <p:ext uri="{BB962C8B-B14F-4D97-AF65-F5344CB8AC3E}">
        <p14:creationId xmlns:p14="http://schemas.microsoft.com/office/powerpoint/2010/main" xmlns="" val="4280639597"/>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685801" y="875763"/>
            <a:ext cx="10703858" cy="511291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s-MX" sz="3200" dirty="0" smtClean="0"/>
              <a:t>Es universal, es decir, que puede ser cauce para la acción pastoral </a:t>
            </a:r>
            <a:br>
              <a:rPr lang="es-MX" sz="3200" dirty="0" smtClean="0"/>
            </a:br>
            <a:r>
              <a:rPr lang="es-MX" sz="3200" b="1" dirty="0" smtClean="0"/>
              <a:t>de todas las personas</a:t>
            </a:r>
            <a:r>
              <a:rPr lang="es-MX" sz="3200" dirty="0" smtClean="0"/>
              <a:t>, agentes de pastoral </a:t>
            </a:r>
            <a:br>
              <a:rPr lang="es-MX" sz="3200" dirty="0" smtClean="0"/>
            </a:br>
            <a:r>
              <a:rPr lang="es-MX" sz="3200" dirty="0" smtClean="0"/>
              <a:t>e incluso de los cristianos que no son agentes; </a:t>
            </a:r>
            <a:br>
              <a:rPr lang="es-MX" sz="3200" dirty="0" smtClean="0"/>
            </a:br>
            <a:r>
              <a:rPr lang="es-MX" sz="3200" b="1" dirty="0" smtClean="0"/>
              <a:t>de todas las instancias</a:t>
            </a:r>
            <a:r>
              <a:rPr lang="es-MX" sz="3200" dirty="0" smtClean="0"/>
              <a:t>, es decir, </a:t>
            </a:r>
            <a:br>
              <a:rPr lang="es-MX" sz="3200" dirty="0" smtClean="0"/>
            </a:br>
            <a:r>
              <a:rPr lang="es-MX" sz="3200" dirty="0" smtClean="0"/>
              <a:t>aquellas </a:t>
            </a:r>
            <a:r>
              <a:rPr lang="es-MX" sz="3200" b="1" dirty="0" smtClean="0"/>
              <a:t>en orden al territorio</a:t>
            </a:r>
            <a:r>
              <a:rPr lang="es-MX" sz="3200" dirty="0" smtClean="0"/>
              <a:t>: la Parroquia, el Decanato, </a:t>
            </a:r>
            <a:br>
              <a:rPr lang="es-MX" sz="3200" dirty="0" smtClean="0"/>
            </a:br>
            <a:r>
              <a:rPr lang="es-MX" sz="3200" dirty="0" smtClean="0"/>
              <a:t>y la Vicaría Episcopal, </a:t>
            </a:r>
            <a:br>
              <a:rPr lang="es-MX" sz="3200" dirty="0" smtClean="0"/>
            </a:br>
            <a:r>
              <a:rPr lang="es-MX" sz="3200" dirty="0" smtClean="0"/>
              <a:t>aquellas otras </a:t>
            </a:r>
            <a:r>
              <a:rPr lang="es-MX" sz="3200" b="1" dirty="0" smtClean="0"/>
              <a:t>en orden a la función</a:t>
            </a:r>
            <a:r>
              <a:rPr lang="es-MX" sz="3200" dirty="0" smtClean="0"/>
              <a:t>: </a:t>
            </a:r>
            <a:br>
              <a:rPr lang="es-MX" sz="3200" dirty="0" smtClean="0"/>
            </a:br>
            <a:r>
              <a:rPr lang="es-MX" sz="3200" dirty="0" smtClean="0"/>
              <a:t>Secciones, Comisiones, Seminario y Vida Consagrada; </a:t>
            </a:r>
            <a:br>
              <a:rPr lang="es-MX" sz="3200" dirty="0" smtClean="0"/>
            </a:br>
            <a:r>
              <a:rPr lang="es-MX" sz="3200" b="1" dirty="0" smtClean="0"/>
              <a:t>y en todos los niveles o en todas las dimensiones de la vida cristiana</a:t>
            </a:r>
            <a:r>
              <a:rPr lang="es-MX" sz="3200" dirty="0" smtClean="0"/>
              <a:t>.</a:t>
            </a:r>
          </a:p>
        </p:txBody>
      </p:sp>
    </p:spTree>
    <p:extLst>
      <p:ext uri="{BB962C8B-B14F-4D97-AF65-F5344CB8AC3E}">
        <p14:creationId xmlns:p14="http://schemas.microsoft.com/office/powerpoint/2010/main" xmlns="" val="1658800134"/>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753036" y="1346408"/>
            <a:ext cx="5809130" cy="435514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s-MX" sz="3600" dirty="0" smtClean="0"/>
              <a:t>Es una corriente que arrastra todas las acciones pastorales </a:t>
            </a:r>
            <a:br>
              <a:rPr lang="es-MX" sz="3600" dirty="0" smtClean="0"/>
            </a:br>
            <a:r>
              <a:rPr lang="es-MX" sz="3600" dirty="0" smtClean="0"/>
              <a:t>y las conduce, </a:t>
            </a:r>
            <a:br>
              <a:rPr lang="es-MX" sz="3600" dirty="0" smtClean="0"/>
            </a:br>
            <a:r>
              <a:rPr lang="es-MX" sz="3600" dirty="0" smtClean="0"/>
              <a:t>como un cauce de río.</a:t>
            </a:r>
          </a:p>
          <a:p>
            <a:r>
              <a:rPr lang="es-MX" sz="3600" dirty="0" smtClean="0"/>
              <a:t>Tiene una redacción sencilla, clara, que genere actitudes </a:t>
            </a:r>
            <a:br>
              <a:rPr lang="es-MX" sz="3600" dirty="0" smtClean="0"/>
            </a:br>
            <a:r>
              <a:rPr lang="es-MX" sz="3600" dirty="0" smtClean="0"/>
              <a:t>y lleve a la acción.</a:t>
            </a:r>
            <a:endParaRPr lang="es-MX" sz="3600" dirty="0"/>
          </a:p>
        </p:txBody>
      </p:sp>
      <p:pic>
        <p:nvPicPr>
          <p:cNvPr id="2" name="Imagen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32471" y="391156"/>
            <a:ext cx="4591658" cy="6122211"/>
          </a:xfrm>
          <a:prstGeom prst="rect">
            <a:avLst/>
          </a:prstGeom>
          <a:effectLst>
            <a:softEdge rad="317500"/>
          </a:effectLst>
        </p:spPr>
      </p:pic>
    </p:spTree>
    <p:extLst>
      <p:ext uri="{BB962C8B-B14F-4D97-AF65-F5344CB8AC3E}">
        <p14:creationId xmlns:p14="http://schemas.microsoft.com/office/powerpoint/2010/main" xmlns="" val="2792654883"/>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aleon.hispavista.com/santarosadelima/img/image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56834" y="1590288"/>
            <a:ext cx="1493949" cy="15837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Título"/>
          <p:cNvSpPr>
            <a:spLocks noGrp="1"/>
          </p:cNvSpPr>
          <p:nvPr>
            <p:ph type="ctrTitle"/>
          </p:nvPr>
        </p:nvSpPr>
        <p:spPr>
          <a:xfrm>
            <a:off x="2209800" y="2936386"/>
            <a:ext cx="7848600" cy="1880315"/>
          </a:xfrm>
        </p:spPr>
        <p:txBody>
          <a:bodyPr>
            <a:noAutofit/>
          </a:bodyPr>
          <a:lstStyle/>
          <a:p>
            <a:r>
              <a:rPr lang="es-MX" sz="6000" b="1" dirty="0">
                <a:solidFill>
                  <a:schemeClr val="accent1">
                    <a:lumMod val="50000"/>
                  </a:schemeClr>
                </a:solidFill>
                <a:latin typeface="Andalus" pitchFamily="18" charset="-78"/>
                <a:cs typeface="Andalus" pitchFamily="18" charset="-78"/>
              </a:rPr>
              <a:t>Líneas comunes </a:t>
            </a:r>
            <a:br>
              <a:rPr lang="es-MX" sz="6000" b="1" dirty="0">
                <a:solidFill>
                  <a:schemeClr val="accent1">
                    <a:lumMod val="50000"/>
                  </a:schemeClr>
                </a:solidFill>
                <a:latin typeface="Andalus" pitchFamily="18" charset="-78"/>
                <a:cs typeface="Andalus" pitchFamily="18" charset="-78"/>
              </a:rPr>
            </a:br>
            <a:r>
              <a:rPr lang="es-MX" sz="6000" b="1" dirty="0">
                <a:solidFill>
                  <a:schemeClr val="accent1">
                    <a:lumMod val="50000"/>
                  </a:schemeClr>
                </a:solidFill>
                <a:latin typeface="Andalus" pitchFamily="18" charset="-78"/>
                <a:cs typeface="Andalus" pitchFamily="18" charset="-78"/>
              </a:rPr>
              <a:t>de acción</a:t>
            </a:r>
          </a:p>
        </p:txBody>
      </p:sp>
      <p:sp>
        <p:nvSpPr>
          <p:cNvPr id="3" name="2 Subtítulo"/>
          <p:cNvSpPr>
            <a:spLocks noGrp="1"/>
          </p:cNvSpPr>
          <p:nvPr>
            <p:ph type="subTitle" idx="1"/>
          </p:nvPr>
        </p:nvSpPr>
        <p:spPr>
          <a:xfrm>
            <a:off x="2692398" y="4739417"/>
            <a:ext cx="6815669" cy="553795"/>
          </a:xfrm>
        </p:spPr>
        <p:txBody>
          <a:bodyPr/>
          <a:lstStyle/>
          <a:p>
            <a:r>
              <a:rPr lang="es-MX" dirty="0" smtClean="0">
                <a:latin typeface="Andalus" pitchFamily="18" charset="-78"/>
                <a:cs typeface="Andalus" pitchFamily="18" charset="-78"/>
              </a:rPr>
              <a:t>Hacia nuestro VI Plan Orgánico Diocesano de Pastoral</a:t>
            </a:r>
            <a:endParaRPr lang="es-MX" dirty="0">
              <a:latin typeface="Andalus" pitchFamily="18" charset="-78"/>
              <a:cs typeface="Andalus" pitchFamily="18" charset="-78"/>
            </a:endParaRPr>
          </a:p>
        </p:txBody>
      </p:sp>
    </p:spTree>
    <p:extLst>
      <p:ext uri="{BB962C8B-B14F-4D97-AF65-F5344CB8AC3E}">
        <p14:creationId xmlns:p14="http://schemas.microsoft.com/office/powerpoint/2010/main" xmlns="" val="4258461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1295402" y="708333"/>
            <a:ext cx="9601196" cy="830686"/>
          </a:xfrm>
        </p:spPr>
        <p:txBody>
          <a:bodyPr>
            <a:normAutofit/>
          </a:bodyPr>
          <a:lstStyle/>
          <a:p>
            <a:pPr>
              <a:defRPr/>
            </a:pPr>
            <a:r>
              <a:rPr lang="es-MX" sz="4800" b="1" dirty="0" smtClean="0"/>
              <a:t>Presupuestos</a:t>
            </a:r>
          </a:p>
        </p:txBody>
      </p:sp>
      <p:sp>
        <p:nvSpPr>
          <p:cNvPr id="3" name="2 Marcador de contenido"/>
          <p:cNvSpPr>
            <a:spLocks noGrp="1"/>
          </p:cNvSpPr>
          <p:nvPr>
            <p:ph idx="1"/>
          </p:nvPr>
        </p:nvSpPr>
        <p:spPr>
          <a:xfrm>
            <a:off x="1030312" y="1906505"/>
            <a:ext cx="9942491" cy="3892089"/>
          </a:xfrm>
        </p:spPr>
        <p:txBody>
          <a:bodyPr rtlCol="0">
            <a:noAutofit/>
          </a:bodyPr>
          <a:lstStyle/>
          <a:p>
            <a:pPr>
              <a:spcAft>
                <a:spcPts val="0"/>
              </a:spcAft>
              <a:buFont typeface="Arial" pitchFamily="34" charset="0"/>
              <a:buChar char="•"/>
              <a:defRPr/>
            </a:pPr>
            <a:r>
              <a:rPr lang="es-ES" sz="3200" b="1" dirty="0" smtClean="0"/>
              <a:t>Evitar </a:t>
            </a:r>
            <a:r>
              <a:rPr lang="es-ES" sz="3200" b="1" dirty="0"/>
              <a:t>la tentación de aislar el </a:t>
            </a:r>
            <a:r>
              <a:rPr lang="es-ES" sz="3200" b="1" dirty="0" smtClean="0"/>
              <a:t>VI </a:t>
            </a:r>
            <a:r>
              <a:rPr lang="es-ES" sz="3200" b="1" dirty="0"/>
              <a:t>Plan Diocesano de Pastoral </a:t>
            </a:r>
            <a:r>
              <a:rPr lang="es-ES" sz="3200" b="1" dirty="0" smtClean="0"/>
              <a:t>de </a:t>
            </a:r>
            <a:r>
              <a:rPr lang="es-ES" sz="3200" b="1" dirty="0"/>
              <a:t>todo el camino pastoral </a:t>
            </a:r>
            <a:r>
              <a:rPr lang="es-ES" sz="3200" b="1" dirty="0" smtClean="0"/>
              <a:t>que </a:t>
            </a:r>
            <a:r>
              <a:rPr lang="es-ES" sz="3200" b="1" dirty="0"/>
              <a:t>ha recorrido </a:t>
            </a:r>
            <a:r>
              <a:rPr lang="es-ES" sz="3200" b="1" dirty="0" smtClean="0"/>
              <a:t>nuestra </a:t>
            </a:r>
            <a:r>
              <a:rPr lang="es-ES" sz="3200" b="1" dirty="0"/>
              <a:t>Arquidiócesis </a:t>
            </a:r>
            <a:endParaRPr lang="es-ES" sz="3200" b="1" dirty="0" smtClean="0"/>
          </a:p>
          <a:p>
            <a:pPr>
              <a:spcAft>
                <a:spcPts val="0"/>
              </a:spcAft>
              <a:buFont typeface="Arial" pitchFamily="34" charset="0"/>
              <a:buChar char="•"/>
              <a:defRPr/>
            </a:pPr>
            <a:r>
              <a:rPr lang="es-ES" sz="3200" b="1" dirty="0" smtClean="0"/>
              <a:t>Tres momentos:</a:t>
            </a:r>
          </a:p>
          <a:p>
            <a:pPr lvl="1">
              <a:spcAft>
                <a:spcPts val="0"/>
              </a:spcAft>
              <a:buFont typeface="Arial" pitchFamily="34" charset="0"/>
              <a:buChar char="–"/>
              <a:defRPr/>
            </a:pPr>
            <a:r>
              <a:rPr lang="es-ES" sz="2800" b="1" dirty="0" smtClean="0"/>
              <a:t>Recorrido </a:t>
            </a:r>
            <a:r>
              <a:rPr lang="es-ES" sz="2800" b="1" dirty="0"/>
              <a:t>por el proceso de pastoral de la Arquidiócesis; </a:t>
            </a:r>
            <a:endParaRPr lang="es-ES" sz="2800" b="1" dirty="0" smtClean="0"/>
          </a:p>
          <a:p>
            <a:pPr lvl="1">
              <a:spcAft>
                <a:spcPts val="0"/>
              </a:spcAft>
              <a:buFont typeface="Arial" pitchFamily="34" charset="0"/>
              <a:buChar char="–"/>
              <a:defRPr/>
            </a:pPr>
            <a:r>
              <a:rPr lang="es-ES" sz="2800" b="1" dirty="0" err="1" smtClean="0"/>
              <a:t>Panoramazo</a:t>
            </a:r>
            <a:r>
              <a:rPr lang="es-ES" sz="2800" b="1" dirty="0" smtClean="0"/>
              <a:t> </a:t>
            </a:r>
            <a:r>
              <a:rPr lang="es-ES" sz="2800" b="1" dirty="0"/>
              <a:t>de los cinco planes diocesanos de </a:t>
            </a:r>
            <a:r>
              <a:rPr lang="es-ES" sz="2800" b="1" dirty="0" smtClean="0"/>
              <a:t>pastoral</a:t>
            </a:r>
          </a:p>
          <a:p>
            <a:pPr lvl="1">
              <a:spcAft>
                <a:spcPts val="0"/>
              </a:spcAft>
              <a:buFont typeface="Arial" pitchFamily="34" charset="0"/>
              <a:buChar char="–"/>
              <a:defRPr/>
            </a:pPr>
            <a:r>
              <a:rPr lang="es-ES" sz="2800" b="1" dirty="0" smtClean="0"/>
              <a:t>Presentación </a:t>
            </a:r>
            <a:r>
              <a:rPr lang="es-ES" sz="2800" b="1" dirty="0"/>
              <a:t>del objetivo </a:t>
            </a:r>
            <a:r>
              <a:rPr lang="es-ES" sz="2800" b="1" dirty="0" smtClean="0"/>
              <a:t>del VI Plan Diocesano de Pastoral</a:t>
            </a:r>
            <a:endParaRPr lang="es-MX" sz="2800" b="1" dirty="0"/>
          </a:p>
        </p:txBody>
      </p:sp>
      <p:pic>
        <p:nvPicPr>
          <p:cNvPr id="5" name="3 Imagen" descr="Arzobispado.jpg"/>
          <p:cNvPicPr>
            <a:picLocks noChangeAspect="1"/>
          </p:cNvPicPr>
          <p:nvPr/>
        </p:nvPicPr>
        <p:blipFill>
          <a:blip r:embed="rId2" cstate="print"/>
          <a:stretch>
            <a:fillRect/>
          </a:stretch>
        </p:blipFill>
        <p:spPr>
          <a:xfrm>
            <a:off x="518180" y="524112"/>
            <a:ext cx="1207589" cy="1459667"/>
          </a:xfrm>
          <a:prstGeom prst="rect">
            <a:avLst/>
          </a:prstGeom>
        </p:spPr>
      </p:pic>
    </p:spTree>
    <p:extLst>
      <p:ext uri="{BB962C8B-B14F-4D97-AF65-F5344CB8AC3E}">
        <p14:creationId xmlns:p14="http://schemas.microsoft.com/office/powerpoint/2010/main" xmlns="" val="223335925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82580" y="685083"/>
            <a:ext cx="10625071" cy="1208112"/>
          </a:xfrm>
        </p:spPr>
        <p:txBody>
          <a:bodyPr>
            <a:normAutofit fontScale="90000"/>
          </a:bodyPr>
          <a:lstStyle/>
          <a:p>
            <a:r>
              <a:rPr lang="es-MX" dirty="0" smtClean="0">
                <a:latin typeface="Andalus" pitchFamily="18" charset="-78"/>
                <a:cs typeface="Andalus" pitchFamily="18" charset="-78"/>
              </a:rPr>
              <a:t>Criterios considerados para elaborar </a:t>
            </a:r>
            <a:br>
              <a:rPr lang="es-MX" dirty="0" smtClean="0">
                <a:latin typeface="Andalus" pitchFamily="18" charset="-78"/>
                <a:cs typeface="Andalus" pitchFamily="18" charset="-78"/>
              </a:rPr>
            </a:br>
            <a:r>
              <a:rPr lang="es-MX" dirty="0" smtClean="0">
                <a:latin typeface="Andalus" pitchFamily="18" charset="-78"/>
                <a:cs typeface="Andalus" pitchFamily="18" charset="-78"/>
              </a:rPr>
              <a:t>las líneas comunes de acción</a:t>
            </a:r>
            <a:endParaRPr lang="es-MX" dirty="0">
              <a:latin typeface="Andalus" pitchFamily="18" charset="-78"/>
              <a:cs typeface="Andalus" pitchFamily="18" charset="-78"/>
            </a:endParaRPr>
          </a:p>
        </p:txBody>
      </p:sp>
      <p:sp>
        <p:nvSpPr>
          <p:cNvPr id="5" name="4 Marcador de contenido"/>
          <p:cNvSpPr>
            <a:spLocks noGrp="1"/>
          </p:cNvSpPr>
          <p:nvPr>
            <p:ph sz="quarter" idx="4294967295"/>
          </p:nvPr>
        </p:nvSpPr>
        <p:spPr>
          <a:xfrm>
            <a:off x="489397" y="2019864"/>
            <a:ext cx="11191741" cy="4248472"/>
          </a:xfrm>
          <a:prstGeom prst="rect">
            <a:avLst/>
          </a:prstGeom>
        </p:spPr>
        <p:txBody>
          <a:bodyPr>
            <a:normAutofit fontScale="85000" lnSpcReduction="10000"/>
          </a:bodyPr>
          <a:lstStyle/>
          <a:p>
            <a:pPr lvl="0"/>
            <a:r>
              <a:rPr lang="es-MX" sz="3400" dirty="0">
                <a:latin typeface="Andalus" pitchFamily="18" charset="-78"/>
                <a:cs typeface="Andalus" pitchFamily="18" charset="-78"/>
              </a:rPr>
              <a:t>Que sean fieles al espíritu (no a la literalidad) de las propuestas </a:t>
            </a:r>
            <a:r>
              <a:rPr lang="es-MX" sz="3400" dirty="0" smtClean="0">
                <a:latin typeface="Andalus" pitchFamily="18" charset="-78"/>
                <a:cs typeface="Andalus" pitchFamily="18" charset="-78"/>
              </a:rPr>
              <a:t/>
            </a:r>
            <a:br>
              <a:rPr lang="es-MX" sz="3400" dirty="0" smtClean="0">
                <a:latin typeface="Andalus" pitchFamily="18" charset="-78"/>
                <a:cs typeface="Andalus" pitchFamily="18" charset="-78"/>
              </a:rPr>
            </a:br>
            <a:r>
              <a:rPr lang="es-MX" sz="3400" dirty="0" smtClean="0">
                <a:latin typeface="Andalus" pitchFamily="18" charset="-78"/>
                <a:cs typeface="Andalus" pitchFamily="18" charset="-78"/>
              </a:rPr>
              <a:t>de </a:t>
            </a:r>
            <a:r>
              <a:rPr lang="es-MX" sz="3400" dirty="0">
                <a:latin typeface="Andalus" pitchFamily="18" charset="-78"/>
                <a:cs typeface="Andalus" pitchFamily="18" charset="-78"/>
              </a:rPr>
              <a:t>la Asamblea Diocesana de Pastoral, sobre todo de lo más recurrente.</a:t>
            </a:r>
          </a:p>
          <a:p>
            <a:pPr lvl="0"/>
            <a:r>
              <a:rPr lang="es-MX" sz="3400" dirty="0">
                <a:latin typeface="Andalus" pitchFamily="18" charset="-78"/>
                <a:cs typeface="Andalus" pitchFamily="18" charset="-78"/>
              </a:rPr>
              <a:t>Que sean de carácter universal, es decir, que sean cauce </a:t>
            </a:r>
            <a:r>
              <a:rPr lang="es-MX" sz="3400" dirty="0" smtClean="0">
                <a:latin typeface="Andalus" pitchFamily="18" charset="-78"/>
                <a:cs typeface="Andalus" pitchFamily="18" charset="-78"/>
              </a:rPr>
              <a:t/>
            </a:r>
            <a:br>
              <a:rPr lang="es-MX" sz="3400" dirty="0" smtClean="0">
                <a:latin typeface="Andalus" pitchFamily="18" charset="-78"/>
                <a:cs typeface="Andalus" pitchFamily="18" charset="-78"/>
              </a:rPr>
            </a:br>
            <a:r>
              <a:rPr lang="es-MX" sz="3400" dirty="0" smtClean="0">
                <a:latin typeface="Andalus" pitchFamily="18" charset="-78"/>
                <a:cs typeface="Andalus" pitchFamily="18" charset="-78"/>
              </a:rPr>
              <a:t>para </a:t>
            </a:r>
            <a:r>
              <a:rPr lang="es-MX" sz="3400" dirty="0">
                <a:latin typeface="Andalus" pitchFamily="18" charset="-78"/>
                <a:cs typeface="Andalus" pitchFamily="18" charset="-78"/>
              </a:rPr>
              <a:t>la acción pastoral de todas las </a:t>
            </a:r>
            <a:r>
              <a:rPr lang="es-MX" sz="3400" b="1" dirty="0">
                <a:latin typeface="Andalus" pitchFamily="18" charset="-78"/>
                <a:cs typeface="Andalus" pitchFamily="18" charset="-78"/>
              </a:rPr>
              <a:t>personas</a:t>
            </a:r>
            <a:r>
              <a:rPr lang="es-MX" sz="3400" dirty="0">
                <a:latin typeface="Andalus" pitchFamily="18" charset="-78"/>
                <a:cs typeface="Andalus" pitchFamily="18" charset="-78"/>
              </a:rPr>
              <a:t> y de todas las </a:t>
            </a:r>
            <a:r>
              <a:rPr lang="es-MX" sz="3400" b="1" dirty="0">
                <a:latin typeface="Andalus" pitchFamily="18" charset="-78"/>
                <a:cs typeface="Andalus" pitchFamily="18" charset="-78"/>
              </a:rPr>
              <a:t>instancias</a:t>
            </a:r>
            <a:r>
              <a:rPr lang="es-MX" sz="3400" dirty="0">
                <a:latin typeface="Andalus" pitchFamily="18" charset="-78"/>
                <a:cs typeface="Andalus" pitchFamily="18" charset="-78"/>
              </a:rPr>
              <a:t> </a:t>
            </a:r>
            <a:r>
              <a:rPr lang="es-MX" sz="3400" dirty="0" smtClean="0">
                <a:latin typeface="Andalus" pitchFamily="18" charset="-78"/>
                <a:cs typeface="Andalus" pitchFamily="18" charset="-78"/>
              </a:rPr>
              <a:t/>
            </a:r>
            <a:br>
              <a:rPr lang="es-MX" sz="3400" dirty="0" smtClean="0">
                <a:latin typeface="Andalus" pitchFamily="18" charset="-78"/>
                <a:cs typeface="Andalus" pitchFamily="18" charset="-78"/>
              </a:rPr>
            </a:br>
            <a:r>
              <a:rPr lang="es-MX" sz="3400" dirty="0" smtClean="0">
                <a:latin typeface="Andalus" pitchFamily="18" charset="-78"/>
                <a:cs typeface="Andalus" pitchFamily="18" charset="-78"/>
              </a:rPr>
              <a:t>y </a:t>
            </a:r>
            <a:r>
              <a:rPr lang="es-MX" sz="3400" dirty="0">
                <a:latin typeface="Andalus" pitchFamily="18" charset="-78"/>
                <a:cs typeface="Andalus" pitchFamily="18" charset="-78"/>
              </a:rPr>
              <a:t>en todos los </a:t>
            </a:r>
            <a:r>
              <a:rPr lang="es-MX" sz="3400" b="1" dirty="0">
                <a:latin typeface="Andalus" pitchFamily="18" charset="-78"/>
                <a:cs typeface="Andalus" pitchFamily="18" charset="-78"/>
              </a:rPr>
              <a:t>niveles</a:t>
            </a:r>
            <a:r>
              <a:rPr lang="es-MX" sz="3400" dirty="0">
                <a:latin typeface="Andalus" pitchFamily="18" charset="-78"/>
                <a:cs typeface="Andalus" pitchFamily="18" charset="-78"/>
              </a:rPr>
              <a:t>. </a:t>
            </a:r>
          </a:p>
          <a:p>
            <a:pPr lvl="0"/>
            <a:r>
              <a:rPr lang="es-MX" sz="3400" dirty="0">
                <a:latin typeface="Andalus" pitchFamily="18" charset="-78"/>
                <a:cs typeface="Andalus" pitchFamily="18" charset="-78"/>
              </a:rPr>
              <a:t>Que tengan presente, con mucha claridad, el objetivo diocesano, </a:t>
            </a:r>
            <a:r>
              <a:rPr lang="es-MX" sz="3400" dirty="0" smtClean="0">
                <a:latin typeface="Andalus" pitchFamily="18" charset="-78"/>
                <a:cs typeface="Andalus" pitchFamily="18" charset="-78"/>
              </a:rPr>
              <a:t/>
            </a:r>
            <a:br>
              <a:rPr lang="es-MX" sz="3400" dirty="0" smtClean="0">
                <a:latin typeface="Andalus" pitchFamily="18" charset="-78"/>
                <a:cs typeface="Andalus" pitchFamily="18" charset="-78"/>
              </a:rPr>
            </a:br>
            <a:r>
              <a:rPr lang="es-MX" sz="3400" dirty="0" smtClean="0">
                <a:latin typeface="Andalus" pitchFamily="18" charset="-78"/>
                <a:cs typeface="Andalus" pitchFamily="18" charset="-78"/>
              </a:rPr>
              <a:t>sin </a:t>
            </a:r>
            <a:r>
              <a:rPr lang="es-MX" sz="3400" dirty="0">
                <a:latin typeface="Andalus" pitchFamily="18" charset="-78"/>
                <a:cs typeface="Andalus" pitchFamily="18" charset="-78"/>
              </a:rPr>
              <a:t>que se repitan los elementos de este, sino una </a:t>
            </a:r>
            <a:r>
              <a:rPr lang="es-MX" sz="3400" b="1" dirty="0">
                <a:latin typeface="Andalus" pitchFamily="18" charset="-78"/>
                <a:cs typeface="Andalus" pitchFamily="18" charset="-78"/>
              </a:rPr>
              <a:t>concreción práctica</a:t>
            </a:r>
            <a:r>
              <a:rPr lang="es-MX" sz="3400" dirty="0">
                <a:latin typeface="Andalus" pitchFamily="18" charset="-78"/>
                <a:cs typeface="Andalus" pitchFamily="18" charset="-78"/>
              </a:rPr>
              <a:t>.</a:t>
            </a:r>
          </a:p>
          <a:p>
            <a:pPr lvl="0"/>
            <a:r>
              <a:rPr lang="es-MX" sz="3400" dirty="0">
                <a:latin typeface="Andalus" pitchFamily="18" charset="-78"/>
                <a:cs typeface="Andalus" pitchFamily="18" charset="-78"/>
              </a:rPr>
              <a:t>Que su redacción sea sencilla, impactante y operativa; </a:t>
            </a:r>
            <a:r>
              <a:rPr lang="es-MX" sz="3400" dirty="0" smtClean="0">
                <a:latin typeface="Andalus" pitchFamily="18" charset="-78"/>
                <a:cs typeface="Andalus" pitchFamily="18" charset="-78"/>
              </a:rPr>
              <a:t/>
            </a:r>
            <a:br>
              <a:rPr lang="es-MX" sz="3400" dirty="0" smtClean="0">
                <a:latin typeface="Andalus" pitchFamily="18" charset="-78"/>
                <a:cs typeface="Andalus" pitchFamily="18" charset="-78"/>
              </a:rPr>
            </a:br>
            <a:r>
              <a:rPr lang="es-MX" sz="3400" b="1" dirty="0" smtClean="0">
                <a:latin typeface="Andalus" pitchFamily="18" charset="-78"/>
                <a:cs typeface="Andalus" pitchFamily="18" charset="-78"/>
              </a:rPr>
              <a:t>que </a:t>
            </a:r>
            <a:r>
              <a:rPr lang="es-MX" sz="3400" b="1" dirty="0">
                <a:latin typeface="Andalus" pitchFamily="18" charset="-78"/>
                <a:cs typeface="Andalus" pitchFamily="18" charset="-78"/>
              </a:rPr>
              <a:t>generen actitudes y lleven a la acción</a:t>
            </a:r>
            <a:r>
              <a:rPr lang="es-MX" sz="3400" dirty="0">
                <a:latin typeface="Andalus" pitchFamily="18" charset="-78"/>
                <a:cs typeface="Andalus" pitchFamily="18" charset="-78"/>
              </a:rPr>
              <a:t>.</a:t>
            </a:r>
          </a:p>
          <a:p>
            <a:endParaRPr lang="es-MX" dirty="0"/>
          </a:p>
        </p:txBody>
      </p:sp>
    </p:spTree>
    <p:extLst>
      <p:ext uri="{BB962C8B-B14F-4D97-AF65-F5344CB8AC3E}">
        <p14:creationId xmlns:p14="http://schemas.microsoft.com/office/powerpoint/2010/main" xmlns="" val="2098111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3793" y="914399"/>
            <a:ext cx="10908404" cy="1352286"/>
          </a:xfrm>
        </p:spPr>
        <p:txBody>
          <a:bodyPr>
            <a:normAutofit fontScale="90000"/>
          </a:bodyPr>
          <a:lstStyle/>
          <a:p>
            <a:r>
              <a:rPr lang="es-MX" b="1" dirty="0" smtClean="0">
                <a:effectLst/>
                <a:latin typeface="Andalus" pitchFamily="18" charset="-78"/>
                <a:ea typeface="Calibri"/>
                <a:cs typeface="Andalus" pitchFamily="18" charset="-78"/>
              </a:rPr>
              <a:t>1.- Propiciar el encuentro personal con Cristo vivo en todas las instancias y tareas pastorales   </a:t>
            </a:r>
            <a:endParaRPr lang="es-MX" dirty="0"/>
          </a:p>
        </p:txBody>
      </p:sp>
      <p:pic>
        <p:nvPicPr>
          <p:cNvPr id="5" name="4 Marcador de contenido"/>
          <p:cNvPicPr>
            <a:picLocks noGrp="1" noChangeAspect="1"/>
          </p:cNvPicPr>
          <p:nvPr>
            <p:ph sz="quarter" idx="4294967295"/>
          </p:nvPr>
        </p:nvPicPr>
        <p:blipFill>
          <a:blip r:embed="rId2">
            <a:extLst>
              <a:ext uri="{28A0092B-C50C-407E-A947-70E740481C1C}">
                <a14:useLocalDpi xmlns:a14="http://schemas.microsoft.com/office/drawing/2010/main" xmlns="" val="0"/>
              </a:ext>
            </a:extLst>
          </a:blip>
          <a:stretch>
            <a:fillRect/>
          </a:stretch>
        </p:blipFill>
        <p:spPr>
          <a:xfrm>
            <a:off x="2083559" y="2726494"/>
            <a:ext cx="7848872" cy="3456384"/>
          </a:xfrm>
          <a:prstGeom prst="rect">
            <a:avLst/>
          </a:prstGeom>
          <a:effectLst>
            <a:softEdge rad="317500"/>
          </a:effectLst>
        </p:spPr>
      </p:pic>
    </p:spTree>
    <p:extLst>
      <p:ext uri="{BB962C8B-B14F-4D97-AF65-F5344CB8AC3E}">
        <p14:creationId xmlns:p14="http://schemas.microsoft.com/office/powerpoint/2010/main" xmlns="" val="1311281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5155" y="476518"/>
            <a:ext cx="7585655" cy="5756856"/>
          </a:xfrm>
        </p:spPr>
        <p:txBody>
          <a:bodyPr>
            <a:normAutofit/>
          </a:bodyPr>
          <a:lstStyle/>
          <a:p>
            <a:r>
              <a:rPr lang="es-MX" sz="3600" dirty="0"/>
              <a:t>La evangelización, que es nueva </a:t>
            </a:r>
            <a:r>
              <a:rPr lang="es-MX" sz="3600" dirty="0" smtClean="0"/>
              <a:t/>
            </a:r>
            <a:br>
              <a:rPr lang="es-MX" sz="3600" dirty="0" smtClean="0"/>
            </a:br>
            <a:r>
              <a:rPr lang="es-MX" sz="3600" dirty="0" smtClean="0"/>
              <a:t>en </a:t>
            </a:r>
            <a:r>
              <a:rPr lang="es-MX" sz="3600" dirty="0"/>
              <a:t>su ardor, comienza en el corazón </a:t>
            </a:r>
            <a:r>
              <a:rPr lang="es-MX" sz="3600" dirty="0" smtClean="0"/>
              <a:t/>
            </a:r>
            <a:br>
              <a:rPr lang="es-MX" sz="3600" dirty="0" smtClean="0"/>
            </a:br>
            <a:r>
              <a:rPr lang="es-MX" sz="3600" dirty="0" smtClean="0"/>
              <a:t>de </a:t>
            </a:r>
            <a:r>
              <a:rPr lang="es-MX" sz="3600" dirty="0"/>
              <a:t>cada persona que encuentra </a:t>
            </a:r>
            <a:r>
              <a:rPr lang="es-MX" sz="3600" dirty="0" smtClean="0"/>
              <a:t/>
            </a:r>
            <a:br>
              <a:rPr lang="es-MX" sz="3600" dirty="0" smtClean="0"/>
            </a:br>
            <a:r>
              <a:rPr lang="es-MX" sz="3600" dirty="0" smtClean="0"/>
              <a:t>a </a:t>
            </a:r>
            <a:r>
              <a:rPr lang="es-MX" sz="3600" dirty="0"/>
              <a:t>Cristo como el gran tesoro </a:t>
            </a:r>
            <a:r>
              <a:rPr lang="es-MX" sz="3600" dirty="0" smtClean="0"/>
              <a:t/>
            </a:r>
            <a:br>
              <a:rPr lang="es-MX" sz="3600" dirty="0" smtClean="0"/>
            </a:br>
            <a:r>
              <a:rPr lang="es-MX" sz="3600" dirty="0" smtClean="0"/>
              <a:t>de </a:t>
            </a:r>
            <a:r>
              <a:rPr lang="es-MX" sz="3600" dirty="0"/>
              <a:t>su vida, por el que se es capaz </a:t>
            </a:r>
            <a:r>
              <a:rPr lang="es-MX" sz="3600" dirty="0" smtClean="0"/>
              <a:t/>
            </a:r>
            <a:br>
              <a:rPr lang="es-MX" sz="3600" dirty="0" smtClean="0"/>
            </a:br>
            <a:r>
              <a:rPr lang="es-MX" sz="3600" dirty="0" smtClean="0"/>
              <a:t>de </a:t>
            </a:r>
            <a:r>
              <a:rPr lang="es-MX" sz="3600" dirty="0"/>
              <a:t>relativizar todo. </a:t>
            </a:r>
            <a:r>
              <a:rPr lang="es-MX" sz="3600" dirty="0" smtClean="0"/>
              <a:t/>
            </a:r>
            <a:br>
              <a:rPr lang="es-MX" sz="3600" dirty="0" smtClean="0"/>
            </a:br>
            <a:r>
              <a:rPr lang="es-MX" sz="3600" dirty="0" smtClean="0"/>
              <a:t>Del </a:t>
            </a:r>
            <a:r>
              <a:rPr lang="es-MX" sz="3600" dirty="0"/>
              <a:t>encuentro con Cristo nace </a:t>
            </a:r>
            <a:r>
              <a:rPr lang="es-MX" sz="3600" dirty="0" smtClean="0"/>
              <a:t/>
            </a:r>
            <a:br>
              <a:rPr lang="es-MX" sz="3600" dirty="0" smtClean="0"/>
            </a:br>
            <a:r>
              <a:rPr lang="es-MX" sz="3600" dirty="0" smtClean="0"/>
              <a:t>la </a:t>
            </a:r>
            <a:r>
              <a:rPr lang="es-MX" sz="3600" dirty="0"/>
              <a:t>vida cristiana y </a:t>
            </a:r>
            <a:r>
              <a:rPr lang="es-MX" sz="3600" dirty="0" smtClean="0"/>
              <a:t>el </a:t>
            </a:r>
            <a:r>
              <a:rPr lang="es-MX" sz="3600" dirty="0"/>
              <a:t>deseo vehemente </a:t>
            </a:r>
            <a:r>
              <a:rPr lang="es-MX" sz="3600" dirty="0" smtClean="0"/>
              <a:t/>
            </a:r>
            <a:br>
              <a:rPr lang="es-MX" sz="3600" dirty="0" smtClean="0"/>
            </a:br>
            <a:r>
              <a:rPr lang="es-MX" sz="3600" dirty="0" smtClean="0"/>
              <a:t>de </a:t>
            </a:r>
            <a:r>
              <a:rPr lang="es-MX" sz="3600" dirty="0"/>
              <a:t>llevar la buena noticia del Evangelio </a:t>
            </a:r>
            <a:r>
              <a:rPr lang="es-MX" sz="3600" dirty="0" smtClean="0"/>
              <a:t/>
            </a:r>
            <a:br>
              <a:rPr lang="es-MX" sz="3600" dirty="0" smtClean="0"/>
            </a:br>
            <a:r>
              <a:rPr lang="es-MX" sz="3600" dirty="0" smtClean="0"/>
              <a:t>a </a:t>
            </a:r>
            <a:r>
              <a:rPr lang="es-MX" sz="3600" dirty="0"/>
              <a:t>todos, con </a:t>
            </a:r>
            <a:r>
              <a:rPr lang="es-MX" sz="3600" i="1" dirty="0" err="1"/>
              <a:t>parresía</a:t>
            </a:r>
            <a:r>
              <a:rPr lang="es-MX" sz="3600" dirty="0"/>
              <a:t>, con gozo y valentía.</a:t>
            </a:r>
          </a:p>
        </p:txBody>
      </p:sp>
      <p:pic>
        <p:nvPicPr>
          <p:cNvPr id="3" name="Imagen 2"/>
          <p:cNvPicPr>
            <a:picLocks noChangeAspect="1"/>
          </p:cNvPicPr>
          <p:nvPr/>
        </p:nvPicPr>
        <p:blipFill rotWithShape="1">
          <a:blip r:embed="rId2">
            <a:extLst>
              <a:ext uri="{28A0092B-C50C-407E-A947-70E740481C1C}">
                <a14:useLocalDpi xmlns:a14="http://schemas.microsoft.com/office/drawing/2010/main" xmlns="" val="0"/>
              </a:ext>
            </a:extLst>
          </a:blip>
          <a:srcRect l="-1" r="35352"/>
          <a:stretch/>
        </p:blipFill>
        <p:spPr>
          <a:xfrm>
            <a:off x="7320627" y="869590"/>
            <a:ext cx="4450664" cy="4578172"/>
          </a:xfrm>
          <a:prstGeom prst="rect">
            <a:avLst/>
          </a:prstGeom>
          <a:effectLst>
            <a:softEdge rad="635000"/>
          </a:effectLst>
        </p:spPr>
      </p:pic>
    </p:spTree>
    <p:extLst>
      <p:ext uri="{BB962C8B-B14F-4D97-AF65-F5344CB8AC3E}">
        <p14:creationId xmlns:p14="http://schemas.microsoft.com/office/powerpoint/2010/main" xmlns="" val="719748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05306" y="813301"/>
            <a:ext cx="10805375" cy="1872208"/>
          </a:xfrm>
          <a:effectLst/>
        </p:spPr>
        <p:txBody>
          <a:bodyPr>
            <a:normAutofit/>
          </a:bodyPr>
          <a:lstStyle/>
          <a:p>
            <a:r>
              <a:rPr lang="es-MX" sz="4000" b="1" dirty="0">
                <a:latin typeface="Andalus" pitchFamily="18" charset="-78"/>
                <a:cs typeface="Andalus" pitchFamily="18" charset="-78"/>
              </a:rPr>
              <a:t>2.- Asumir la espiritualidad de comunión como cimiento e inspiración de toda acción pastoral </a:t>
            </a:r>
          </a:p>
        </p:txBody>
      </p:sp>
      <p:pic>
        <p:nvPicPr>
          <p:cNvPr id="9" name="8 Marcador de contenido"/>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67608" y="2343956"/>
            <a:ext cx="7128792" cy="3749342"/>
          </a:xfrm>
          <a:effectLst>
            <a:softEdge rad="127000"/>
          </a:effectLst>
        </p:spPr>
      </p:pic>
    </p:spTree>
    <p:extLst>
      <p:ext uri="{BB962C8B-B14F-4D97-AF65-F5344CB8AC3E}">
        <p14:creationId xmlns:p14="http://schemas.microsoft.com/office/powerpoint/2010/main" xmlns="" val="1957063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00789" y="566670"/>
            <a:ext cx="6877317" cy="5898524"/>
          </a:xfrm>
        </p:spPr>
        <p:txBody>
          <a:bodyPr>
            <a:normAutofit fontScale="90000"/>
          </a:bodyPr>
          <a:lstStyle/>
          <a:p>
            <a:r>
              <a:rPr lang="es-MX" sz="3600" dirty="0"/>
              <a:t>Como Cuerpo de Cristo la Iglesia </a:t>
            </a:r>
            <a:r>
              <a:rPr lang="es-MX" sz="3600" dirty="0" smtClean="0"/>
              <a:t/>
            </a:r>
            <a:br>
              <a:rPr lang="es-MX" sz="3600" dirty="0" smtClean="0"/>
            </a:br>
            <a:r>
              <a:rPr lang="es-MX" sz="3600" dirty="0" smtClean="0"/>
              <a:t>goza </a:t>
            </a:r>
            <a:r>
              <a:rPr lang="es-MX" sz="3600" dirty="0"/>
              <a:t>y agradece los diversos ministerios</a:t>
            </a:r>
            <a:r>
              <a:rPr lang="es-MX" sz="3600" dirty="0" smtClean="0"/>
              <a:t>,</a:t>
            </a:r>
            <a:br>
              <a:rPr lang="es-MX" sz="3600" dirty="0" smtClean="0"/>
            </a:br>
            <a:r>
              <a:rPr lang="es-MX" sz="3600" dirty="0" smtClean="0"/>
              <a:t>carismas </a:t>
            </a:r>
            <a:r>
              <a:rPr lang="es-MX" sz="3600" dirty="0"/>
              <a:t>y dones que el Espíritu </a:t>
            </a:r>
            <a:r>
              <a:rPr lang="es-MX" sz="3600" dirty="0" smtClean="0"/>
              <a:t/>
            </a:r>
            <a:br>
              <a:rPr lang="es-MX" sz="3600" dirty="0" smtClean="0"/>
            </a:br>
            <a:r>
              <a:rPr lang="es-MX" sz="3600" dirty="0" smtClean="0"/>
              <a:t>suscita en </a:t>
            </a:r>
            <a:r>
              <a:rPr lang="es-MX" sz="3600" dirty="0"/>
              <a:t>ella. </a:t>
            </a:r>
            <a:r>
              <a:rPr lang="es-MX" sz="3600" dirty="0" smtClean="0"/>
              <a:t/>
            </a:r>
            <a:br>
              <a:rPr lang="es-MX" sz="3600" dirty="0" smtClean="0"/>
            </a:br>
            <a:r>
              <a:rPr lang="es-MX" sz="3600" dirty="0" smtClean="0"/>
              <a:t>La </a:t>
            </a:r>
            <a:r>
              <a:rPr lang="es-MX" sz="3600" dirty="0"/>
              <a:t>diversidad es un gran don del Espíritu, por lo que nunca puede ser ocasión </a:t>
            </a:r>
            <a:r>
              <a:rPr lang="es-MX" sz="3600" dirty="0" smtClean="0"/>
              <a:t/>
            </a:r>
            <a:br>
              <a:rPr lang="es-MX" sz="3600" dirty="0" smtClean="0"/>
            </a:br>
            <a:r>
              <a:rPr lang="es-MX" sz="3600" dirty="0" smtClean="0"/>
              <a:t>de </a:t>
            </a:r>
            <a:r>
              <a:rPr lang="es-MX" sz="3600" dirty="0"/>
              <a:t>división ni de fragmentación. </a:t>
            </a:r>
            <a:r>
              <a:rPr lang="es-MX" sz="3600" dirty="0" smtClean="0"/>
              <a:t/>
            </a:r>
            <a:br>
              <a:rPr lang="es-MX" sz="3600" dirty="0" smtClean="0"/>
            </a:br>
            <a:r>
              <a:rPr lang="es-MX" sz="3600" dirty="0" smtClean="0"/>
              <a:t>Nuestra </a:t>
            </a:r>
            <a:r>
              <a:rPr lang="es-MX" sz="3600" dirty="0"/>
              <a:t>Iglesia de Guadalajara </a:t>
            </a:r>
            <a:r>
              <a:rPr lang="es-MX" sz="3600" dirty="0" smtClean="0"/>
              <a:t/>
            </a:r>
            <a:br>
              <a:rPr lang="es-MX" sz="3600" dirty="0" smtClean="0"/>
            </a:br>
            <a:r>
              <a:rPr lang="es-MX" sz="3600" dirty="0" smtClean="0"/>
              <a:t>ha </a:t>
            </a:r>
            <a:r>
              <a:rPr lang="es-MX" sz="3600" dirty="0"/>
              <a:t>sido bendecida por el Espíritu </a:t>
            </a:r>
            <a:r>
              <a:rPr lang="es-MX" sz="3600" dirty="0" smtClean="0"/>
              <a:t/>
            </a:r>
            <a:br>
              <a:rPr lang="es-MX" sz="3600" dirty="0" smtClean="0"/>
            </a:br>
            <a:r>
              <a:rPr lang="es-MX" sz="3600" dirty="0" smtClean="0"/>
              <a:t>en </a:t>
            </a:r>
            <a:r>
              <a:rPr lang="es-MX" sz="3600" dirty="0"/>
              <a:t>la abundancia de estos ministerios carismas y </a:t>
            </a:r>
            <a:r>
              <a:rPr lang="es-MX" sz="3600" dirty="0" smtClean="0"/>
              <a:t>dones.</a:t>
            </a:r>
            <a:endParaRPr lang="es-MX" sz="3600"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xmlns="" val="0"/>
              </a:ext>
            </a:extLst>
          </a:blip>
          <a:srcRect l="23161" r="22848"/>
          <a:stretch/>
        </p:blipFill>
        <p:spPr>
          <a:xfrm>
            <a:off x="480237" y="837125"/>
            <a:ext cx="4349342" cy="5370491"/>
          </a:xfrm>
          <a:prstGeom prst="rect">
            <a:avLst/>
          </a:prstGeom>
          <a:effectLst>
            <a:softEdge rad="317500"/>
          </a:effectLst>
        </p:spPr>
      </p:pic>
    </p:spTree>
    <p:extLst>
      <p:ext uri="{BB962C8B-B14F-4D97-AF65-F5344CB8AC3E}">
        <p14:creationId xmlns:p14="http://schemas.microsoft.com/office/powerpoint/2010/main" xmlns="" val="1631454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0609" y="360606"/>
            <a:ext cx="6387922" cy="5898524"/>
          </a:xfrm>
        </p:spPr>
        <p:txBody>
          <a:bodyPr>
            <a:normAutofit/>
          </a:bodyPr>
          <a:lstStyle/>
          <a:p>
            <a:r>
              <a:rPr lang="es-MX" sz="3200" dirty="0"/>
              <a:t>La Iglesia debe ser </a:t>
            </a:r>
            <a:r>
              <a:rPr lang="es-MX" sz="3200" dirty="0" smtClean="0"/>
              <a:t/>
            </a:r>
            <a:br>
              <a:rPr lang="es-MX" sz="3200" dirty="0" smtClean="0"/>
            </a:br>
            <a:r>
              <a:rPr lang="es-MX" sz="3200" b="1" dirty="0" smtClean="0"/>
              <a:t>“</a:t>
            </a:r>
            <a:r>
              <a:rPr lang="es-MX" sz="3200" b="1" dirty="0"/>
              <a:t>casa y escuela de comunión”</a:t>
            </a:r>
            <a:r>
              <a:rPr lang="es-MX" sz="3200" dirty="0"/>
              <a:t> </a:t>
            </a:r>
            <a:r>
              <a:rPr lang="es-MX" sz="3200" dirty="0" smtClean="0"/>
              <a:t/>
            </a:r>
            <a:br>
              <a:rPr lang="es-MX" sz="3200" dirty="0" smtClean="0"/>
            </a:br>
            <a:r>
              <a:rPr lang="es-MX" sz="3200" dirty="0" smtClean="0"/>
              <a:t>porque </a:t>
            </a:r>
            <a:r>
              <a:rPr lang="es-MX" sz="3200" dirty="0"/>
              <a:t>con todas sus acciones </a:t>
            </a:r>
            <a:r>
              <a:rPr lang="es-MX" sz="3200" dirty="0" smtClean="0"/>
              <a:t/>
            </a:r>
            <a:br>
              <a:rPr lang="es-MX" sz="3200" dirty="0" smtClean="0"/>
            </a:br>
            <a:r>
              <a:rPr lang="es-MX" sz="3200" dirty="0" smtClean="0"/>
              <a:t>hace </a:t>
            </a:r>
            <a:r>
              <a:rPr lang="es-MX" sz="3200" dirty="0"/>
              <a:t>presente el Reino de Dios, </a:t>
            </a:r>
            <a:r>
              <a:rPr lang="es-MX" sz="3200" dirty="0" smtClean="0"/>
              <a:t/>
            </a:r>
            <a:br>
              <a:rPr lang="es-MX" sz="3200" dirty="0" smtClean="0"/>
            </a:br>
            <a:r>
              <a:rPr lang="es-MX" sz="3200" dirty="0" smtClean="0"/>
              <a:t>que </a:t>
            </a:r>
            <a:r>
              <a:rPr lang="es-MX" sz="3200" dirty="0"/>
              <a:t>es comunión con Dios </a:t>
            </a:r>
            <a:r>
              <a:rPr lang="es-MX" sz="3200" dirty="0" smtClean="0"/>
              <a:t/>
            </a:r>
            <a:br>
              <a:rPr lang="es-MX" sz="3200" dirty="0" smtClean="0"/>
            </a:br>
            <a:r>
              <a:rPr lang="es-MX" sz="3200" dirty="0" smtClean="0"/>
              <a:t>y </a:t>
            </a:r>
            <a:r>
              <a:rPr lang="es-MX" sz="3200" dirty="0"/>
              <a:t>comunión con los hermanos. </a:t>
            </a:r>
            <a:r>
              <a:rPr lang="es-MX" sz="3200" dirty="0" smtClean="0"/>
              <a:t/>
            </a:r>
            <a:br>
              <a:rPr lang="es-MX" sz="3200" dirty="0" smtClean="0"/>
            </a:br>
            <a:r>
              <a:rPr lang="es-MX" sz="3200" dirty="0"/>
              <a:t/>
            </a:r>
            <a:br>
              <a:rPr lang="es-MX" sz="3200" dirty="0"/>
            </a:br>
            <a:r>
              <a:rPr lang="es-MX" sz="3200" dirty="0" smtClean="0"/>
              <a:t>La </a:t>
            </a:r>
            <a:r>
              <a:rPr lang="es-MX" sz="3200" dirty="0"/>
              <a:t>comunión hace creíble la misión </a:t>
            </a:r>
            <a:r>
              <a:rPr lang="es-MX" sz="3200" dirty="0" smtClean="0"/>
              <a:t/>
            </a:r>
            <a:br>
              <a:rPr lang="es-MX" sz="3200" dirty="0" smtClean="0"/>
            </a:br>
            <a:r>
              <a:rPr lang="es-MX" sz="3200" dirty="0" smtClean="0"/>
              <a:t>y </a:t>
            </a:r>
            <a:r>
              <a:rPr lang="es-MX" sz="3200" dirty="0"/>
              <a:t>orienta con mayor facilidad </a:t>
            </a:r>
            <a:r>
              <a:rPr lang="es-MX" sz="3200" dirty="0" smtClean="0"/>
              <a:t/>
            </a:r>
            <a:br>
              <a:rPr lang="es-MX" sz="3200" dirty="0" smtClean="0"/>
            </a:br>
            <a:r>
              <a:rPr lang="es-MX" sz="3200" dirty="0" smtClean="0"/>
              <a:t>todas </a:t>
            </a:r>
            <a:r>
              <a:rPr lang="es-MX" sz="3200" dirty="0"/>
              <a:t>las acciones a la consecución </a:t>
            </a:r>
            <a:r>
              <a:rPr lang="es-MX" sz="3200" dirty="0" smtClean="0"/>
              <a:t/>
            </a:r>
            <a:br>
              <a:rPr lang="es-MX" sz="3200" dirty="0" smtClean="0"/>
            </a:br>
            <a:r>
              <a:rPr lang="es-MX" sz="3200" dirty="0" smtClean="0"/>
              <a:t>de </a:t>
            </a:r>
            <a:r>
              <a:rPr lang="es-MX" sz="3200" dirty="0"/>
              <a:t>un objetivo común.</a:t>
            </a:r>
            <a:endParaRPr lang="es-MX" sz="3600" dirty="0"/>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13680" y="978792"/>
            <a:ext cx="5125791" cy="5048521"/>
          </a:xfrm>
          <a:prstGeom prst="rect">
            <a:avLst/>
          </a:prstGeom>
          <a:effectLst>
            <a:softEdge rad="317500"/>
          </a:effectLst>
        </p:spPr>
      </p:pic>
    </p:spTree>
    <p:extLst>
      <p:ext uri="{BB962C8B-B14F-4D97-AF65-F5344CB8AC3E}">
        <p14:creationId xmlns:p14="http://schemas.microsoft.com/office/powerpoint/2010/main" xmlns="" val="2359242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8185" y="1001220"/>
            <a:ext cx="10959921" cy="1613191"/>
          </a:xfrm>
        </p:spPr>
        <p:txBody>
          <a:bodyPr>
            <a:normAutofit/>
          </a:bodyPr>
          <a:lstStyle/>
          <a:p>
            <a:r>
              <a:rPr lang="es-MX" b="1" dirty="0" smtClean="0">
                <a:effectLst/>
                <a:latin typeface="Andalus" pitchFamily="18" charset="-78"/>
                <a:ea typeface="Calibri"/>
                <a:cs typeface="Andalus" pitchFamily="18" charset="-78"/>
              </a:rPr>
              <a:t>3.- Asegurar la creación y fortalecimiento </a:t>
            </a:r>
            <a:br>
              <a:rPr lang="es-MX" b="1" dirty="0" smtClean="0">
                <a:effectLst/>
                <a:latin typeface="Andalus" pitchFamily="18" charset="-78"/>
                <a:ea typeface="Calibri"/>
                <a:cs typeface="Andalus" pitchFamily="18" charset="-78"/>
              </a:rPr>
            </a:br>
            <a:r>
              <a:rPr lang="es-MX" b="1" dirty="0" smtClean="0">
                <a:effectLst/>
                <a:latin typeface="Andalus" pitchFamily="18" charset="-78"/>
                <a:ea typeface="Calibri"/>
                <a:cs typeface="Andalus" pitchFamily="18" charset="-78"/>
              </a:rPr>
              <a:t>de espacios y procesos de formación integral</a:t>
            </a:r>
            <a:endParaRPr lang="es-MX" dirty="0"/>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495600" y="2524260"/>
            <a:ext cx="7200800" cy="3659189"/>
          </a:xfrm>
          <a:effectLst>
            <a:softEdge rad="127000"/>
          </a:effectLst>
        </p:spPr>
      </p:pic>
    </p:spTree>
    <p:extLst>
      <p:ext uri="{BB962C8B-B14F-4D97-AF65-F5344CB8AC3E}">
        <p14:creationId xmlns:p14="http://schemas.microsoft.com/office/powerpoint/2010/main" xmlns="" val="648523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3945" y="347730"/>
            <a:ext cx="10187187" cy="6239574"/>
          </a:xfrm>
        </p:spPr>
        <p:txBody>
          <a:bodyPr>
            <a:noAutofit/>
          </a:bodyPr>
          <a:lstStyle/>
          <a:p>
            <a:pPr algn="l"/>
            <a:r>
              <a:rPr lang="es-MX" sz="3200" dirty="0"/>
              <a:t>Esta línea invita a dos cosas: </a:t>
            </a:r>
            <a:r>
              <a:rPr lang="es-MX" sz="3200" dirty="0" smtClean="0"/>
              <a:t/>
            </a:r>
            <a:br>
              <a:rPr lang="es-MX" sz="3200" dirty="0" smtClean="0"/>
            </a:br>
            <a:r>
              <a:rPr lang="es-MX" sz="3200" dirty="0" smtClean="0"/>
              <a:t>la </a:t>
            </a:r>
            <a:r>
              <a:rPr lang="es-MX" sz="3200" dirty="0"/>
              <a:t>primera es </a:t>
            </a:r>
            <a:r>
              <a:rPr lang="es-MX" sz="3200" b="1" dirty="0"/>
              <a:t>tomar conciencia</a:t>
            </a:r>
            <a:r>
              <a:rPr lang="es-MX" sz="3200" dirty="0"/>
              <a:t> </a:t>
            </a:r>
            <a:r>
              <a:rPr lang="es-MX" sz="3200" dirty="0" smtClean="0"/>
              <a:t>de </a:t>
            </a:r>
            <a:r>
              <a:rPr lang="es-MX" sz="3200" dirty="0"/>
              <a:t>que </a:t>
            </a:r>
            <a:r>
              <a:rPr lang="es-MX" sz="3200" b="1" dirty="0"/>
              <a:t>toda acción pastoral </a:t>
            </a:r>
            <a:r>
              <a:rPr lang="es-MX" sz="3200" b="1" dirty="0" smtClean="0"/>
              <a:t/>
            </a:r>
            <a:br>
              <a:rPr lang="es-MX" sz="3200" b="1" dirty="0" smtClean="0"/>
            </a:br>
            <a:r>
              <a:rPr lang="es-MX" sz="3200" b="1" dirty="0" smtClean="0"/>
              <a:t>debe </a:t>
            </a:r>
            <a:r>
              <a:rPr lang="es-MX" sz="3200" b="1" dirty="0"/>
              <a:t>ser formativa</a:t>
            </a:r>
            <a:r>
              <a:rPr lang="es-MX" sz="3200" dirty="0"/>
              <a:t>, ya que </a:t>
            </a:r>
            <a:r>
              <a:rPr lang="es-MX" sz="3200" b="1" dirty="0"/>
              <a:t>debe llevar</a:t>
            </a:r>
            <a:r>
              <a:rPr lang="es-MX" sz="3200" dirty="0"/>
              <a:t> </a:t>
            </a:r>
            <a:r>
              <a:rPr lang="es-MX" sz="3200" dirty="0" smtClean="0"/>
              <a:t>a </a:t>
            </a:r>
            <a:r>
              <a:rPr lang="es-MX" sz="3200" dirty="0"/>
              <a:t>quien la realiza </a:t>
            </a:r>
            <a:r>
              <a:rPr lang="es-MX" sz="3200" dirty="0" smtClean="0"/>
              <a:t>como </a:t>
            </a:r>
            <a:r>
              <a:rPr lang="es-MX" sz="3200" dirty="0"/>
              <a:t>agente (misionero), </a:t>
            </a:r>
            <a:r>
              <a:rPr lang="es-MX" sz="3200" dirty="0" smtClean="0"/>
              <a:t>o </a:t>
            </a:r>
            <a:r>
              <a:rPr lang="es-MX" sz="3200" dirty="0"/>
              <a:t>quien es interlocutor (receptor activo), </a:t>
            </a:r>
            <a:r>
              <a:rPr lang="es-MX" sz="3200" dirty="0" smtClean="0"/>
              <a:t/>
            </a:r>
            <a:br>
              <a:rPr lang="es-MX" sz="3200" dirty="0" smtClean="0"/>
            </a:br>
            <a:r>
              <a:rPr lang="es-MX" sz="3200" b="1" dirty="0" smtClean="0"/>
              <a:t>a un encuentro</a:t>
            </a:r>
            <a:r>
              <a:rPr lang="es-MX" sz="3200" dirty="0" smtClean="0"/>
              <a:t> o </a:t>
            </a:r>
            <a:r>
              <a:rPr lang="es-MX" sz="3200" dirty="0"/>
              <a:t>a un </a:t>
            </a:r>
            <a:r>
              <a:rPr lang="es-MX" sz="3200" b="1" dirty="0" smtClean="0"/>
              <a:t>reencantamiento con Cristo</a:t>
            </a:r>
            <a:r>
              <a:rPr lang="es-MX" sz="3200" dirty="0" smtClean="0"/>
              <a:t>; </a:t>
            </a:r>
            <a:br>
              <a:rPr lang="es-MX" sz="3200" dirty="0" smtClean="0"/>
            </a:br>
            <a:r>
              <a:rPr lang="es-MX" sz="3200" dirty="0" smtClean="0"/>
              <a:t>no </a:t>
            </a:r>
            <a:r>
              <a:rPr lang="es-MX" sz="3200" dirty="0"/>
              <a:t>debemos perder de vista </a:t>
            </a:r>
            <a:r>
              <a:rPr lang="es-MX" sz="3200" dirty="0" smtClean="0"/>
              <a:t/>
            </a:r>
            <a:br>
              <a:rPr lang="es-MX" sz="3200" dirty="0" smtClean="0"/>
            </a:br>
            <a:r>
              <a:rPr lang="es-MX" sz="3200" dirty="0" smtClean="0"/>
              <a:t>que </a:t>
            </a:r>
            <a:r>
              <a:rPr lang="es-MX" sz="3200" dirty="0"/>
              <a:t>el sentido </a:t>
            </a:r>
            <a:r>
              <a:rPr lang="es-MX" sz="3200" dirty="0" smtClean="0"/>
              <a:t>de </a:t>
            </a:r>
            <a:r>
              <a:rPr lang="es-MX" sz="3200" dirty="0"/>
              <a:t>todas </a:t>
            </a:r>
            <a:r>
              <a:rPr lang="es-MX" sz="3200" dirty="0" smtClean="0"/>
              <a:t/>
            </a:r>
            <a:br>
              <a:rPr lang="es-MX" sz="3200" dirty="0" smtClean="0"/>
            </a:br>
            <a:r>
              <a:rPr lang="es-MX" sz="3200" dirty="0" smtClean="0"/>
              <a:t>las </a:t>
            </a:r>
            <a:r>
              <a:rPr lang="es-MX" sz="3200" dirty="0"/>
              <a:t>acciones </a:t>
            </a:r>
            <a:r>
              <a:rPr lang="es-MX" sz="3200" dirty="0" smtClean="0"/>
              <a:t>de </a:t>
            </a:r>
            <a:r>
              <a:rPr lang="es-MX" sz="3200" dirty="0"/>
              <a:t>las tareas </a:t>
            </a:r>
            <a:r>
              <a:rPr lang="es-MX" sz="3200" dirty="0" smtClean="0"/>
              <a:t/>
            </a:r>
            <a:br>
              <a:rPr lang="es-MX" sz="3200" dirty="0" smtClean="0"/>
            </a:br>
            <a:r>
              <a:rPr lang="es-MX" sz="3200" dirty="0" smtClean="0"/>
              <a:t>fundamentales </a:t>
            </a:r>
            <a:r>
              <a:rPr lang="es-MX" sz="3200" dirty="0"/>
              <a:t>de la pastoral </a:t>
            </a:r>
            <a:r>
              <a:rPr lang="es-MX" sz="3200" dirty="0" smtClean="0"/>
              <a:t/>
            </a:r>
            <a:br>
              <a:rPr lang="es-MX" sz="3200" dirty="0" smtClean="0"/>
            </a:br>
            <a:r>
              <a:rPr lang="es-MX" sz="3200" dirty="0" smtClean="0"/>
              <a:t>existen </a:t>
            </a:r>
            <a:r>
              <a:rPr lang="es-MX" sz="3200" dirty="0"/>
              <a:t>para hacernos </a:t>
            </a:r>
            <a:r>
              <a:rPr lang="es-MX" sz="3200" dirty="0" smtClean="0"/>
              <a:t/>
            </a:r>
            <a:br>
              <a:rPr lang="es-MX" sz="3200" dirty="0" smtClean="0"/>
            </a:br>
            <a:r>
              <a:rPr lang="es-MX" sz="3200" dirty="0" smtClean="0"/>
              <a:t>discípulos misioneros </a:t>
            </a:r>
            <a:r>
              <a:rPr lang="es-MX" sz="3200" dirty="0"/>
              <a:t>de Jesucristo.</a:t>
            </a:r>
            <a:endParaRPr lang="es-MX" sz="3600" dirty="0"/>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648" y="3261333"/>
            <a:ext cx="5409127" cy="3042633"/>
          </a:xfrm>
          <a:prstGeom prst="rect">
            <a:avLst/>
          </a:prstGeom>
          <a:effectLst>
            <a:softEdge rad="317500"/>
          </a:effectLst>
        </p:spPr>
      </p:pic>
    </p:spTree>
    <p:extLst>
      <p:ext uri="{BB962C8B-B14F-4D97-AF65-F5344CB8AC3E}">
        <p14:creationId xmlns:p14="http://schemas.microsoft.com/office/powerpoint/2010/main" xmlns="" val="2862901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78063" y="437880"/>
            <a:ext cx="6877317" cy="5898524"/>
          </a:xfrm>
        </p:spPr>
        <p:txBody>
          <a:bodyPr>
            <a:normAutofit/>
          </a:bodyPr>
          <a:lstStyle/>
          <a:p>
            <a:r>
              <a:rPr lang="es-MX" dirty="0"/>
              <a:t>La segunda es asegurar que, </a:t>
            </a:r>
            <a:r>
              <a:rPr lang="es-MX" dirty="0" smtClean="0"/>
              <a:t/>
            </a:r>
            <a:br>
              <a:rPr lang="es-MX" dirty="0" smtClean="0"/>
            </a:br>
            <a:r>
              <a:rPr lang="es-MX" dirty="0" smtClean="0"/>
              <a:t>de </a:t>
            </a:r>
            <a:r>
              <a:rPr lang="es-MX" dirty="0"/>
              <a:t>forma explícita y metódica, existan lugares y momentos para la formación integral </a:t>
            </a:r>
            <a:r>
              <a:rPr lang="es-MX" dirty="0" smtClean="0"/>
              <a:t/>
            </a:r>
            <a:br>
              <a:rPr lang="es-MX" dirty="0" smtClean="0"/>
            </a:br>
            <a:r>
              <a:rPr lang="es-MX" dirty="0" smtClean="0"/>
              <a:t>de </a:t>
            </a:r>
            <a:r>
              <a:rPr lang="es-MX" dirty="0"/>
              <a:t>los agentes, </a:t>
            </a:r>
            <a:r>
              <a:rPr lang="es-MX" dirty="0" smtClean="0"/>
              <a:t/>
            </a:r>
            <a:br>
              <a:rPr lang="es-MX" dirty="0" smtClean="0"/>
            </a:br>
            <a:r>
              <a:rPr lang="es-MX" dirty="0" smtClean="0"/>
              <a:t>siempre </a:t>
            </a:r>
            <a:r>
              <a:rPr lang="es-MX" dirty="0"/>
              <a:t>conforme </a:t>
            </a:r>
            <a:r>
              <a:rPr lang="es-MX" dirty="0" smtClean="0"/>
              <a:t/>
            </a:r>
            <a:br>
              <a:rPr lang="es-MX" dirty="0" smtClean="0"/>
            </a:br>
            <a:r>
              <a:rPr lang="es-MX" dirty="0" smtClean="0"/>
              <a:t>a </a:t>
            </a:r>
            <a:r>
              <a:rPr lang="es-MX" dirty="0"/>
              <a:t>las posibilidades </a:t>
            </a:r>
            <a:r>
              <a:rPr lang="es-MX" dirty="0" smtClean="0"/>
              <a:t/>
            </a:r>
            <a:br>
              <a:rPr lang="es-MX" dirty="0" smtClean="0"/>
            </a:br>
            <a:r>
              <a:rPr lang="es-MX" dirty="0" smtClean="0"/>
              <a:t>de </a:t>
            </a:r>
            <a:r>
              <a:rPr lang="es-MX" dirty="0"/>
              <a:t>cada instancia.</a:t>
            </a:r>
            <a:endParaRPr lang="es-MX" sz="4800" dirty="0"/>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0973" y="425337"/>
            <a:ext cx="4471939" cy="5962586"/>
          </a:xfrm>
          <a:prstGeom prst="rect">
            <a:avLst/>
          </a:prstGeom>
          <a:effectLst>
            <a:softEdge rad="317500"/>
          </a:effectLst>
        </p:spPr>
      </p:pic>
    </p:spTree>
    <p:extLst>
      <p:ext uri="{BB962C8B-B14F-4D97-AF65-F5344CB8AC3E}">
        <p14:creationId xmlns:p14="http://schemas.microsoft.com/office/powerpoint/2010/main" xmlns="" val="1377297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3640" y="772727"/>
            <a:ext cx="11230377" cy="1752398"/>
          </a:xfrm>
        </p:spPr>
        <p:txBody>
          <a:bodyPr>
            <a:normAutofit/>
          </a:bodyPr>
          <a:lstStyle/>
          <a:p>
            <a:r>
              <a:rPr lang="es-MX" sz="4000" b="1" dirty="0">
                <a:latin typeface="Andalus" pitchFamily="18" charset="-78"/>
                <a:ea typeface="Calibri"/>
                <a:cs typeface="Andalus" pitchFamily="18" charset="-78"/>
              </a:rPr>
              <a:t>4.- Situar y asumir toda acción evangelizadora </a:t>
            </a:r>
            <a:r>
              <a:rPr lang="es-MX" sz="4000" b="1" dirty="0" smtClean="0">
                <a:latin typeface="Andalus" pitchFamily="18" charset="-78"/>
                <a:ea typeface="Calibri"/>
                <a:cs typeface="Andalus" pitchFamily="18" charset="-78"/>
              </a:rPr>
              <a:t/>
            </a:r>
            <a:br>
              <a:rPr lang="es-MX" sz="4000" b="1" dirty="0" smtClean="0">
                <a:latin typeface="Andalus" pitchFamily="18" charset="-78"/>
                <a:ea typeface="Calibri"/>
                <a:cs typeface="Andalus" pitchFamily="18" charset="-78"/>
              </a:rPr>
            </a:br>
            <a:r>
              <a:rPr lang="es-MX" sz="4000" b="1" dirty="0" smtClean="0">
                <a:latin typeface="Andalus" pitchFamily="18" charset="-78"/>
                <a:ea typeface="Calibri"/>
                <a:cs typeface="Andalus" pitchFamily="18" charset="-78"/>
              </a:rPr>
              <a:t>en </a:t>
            </a:r>
            <a:r>
              <a:rPr lang="es-MX" sz="4000" b="1" dirty="0">
                <a:latin typeface="Andalus" pitchFamily="18" charset="-78"/>
                <a:ea typeface="Calibri"/>
                <a:cs typeface="Andalus" pitchFamily="18" charset="-78"/>
              </a:rPr>
              <a:t>el marco de </a:t>
            </a:r>
            <a:r>
              <a:rPr lang="es-MX" sz="4000" b="1" dirty="0" smtClean="0">
                <a:latin typeface="Andalus" pitchFamily="18" charset="-78"/>
                <a:ea typeface="Calibri"/>
                <a:cs typeface="Andalus" pitchFamily="18" charset="-78"/>
              </a:rPr>
              <a:t>nuestro </a:t>
            </a:r>
            <a:r>
              <a:rPr lang="es-MX" sz="4000" b="1" dirty="0">
                <a:latin typeface="Andalus" pitchFamily="18" charset="-78"/>
                <a:ea typeface="Calibri"/>
                <a:cs typeface="Andalus" pitchFamily="18" charset="-78"/>
              </a:rPr>
              <a:t>proceso </a:t>
            </a:r>
            <a:r>
              <a:rPr lang="es-MX" sz="4000" b="1" dirty="0" smtClean="0">
                <a:latin typeface="Andalus" pitchFamily="18" charset="-78"/>
                <a:ea typeface="Calibri"/>
                <a:cs typeface="Andalus" pitchFamily="18" charset="-78"/>
              </a:rPr>
              <a:t>pastoral</a:t>
            </a:r>
            <a:endParaRPr lang="es-MX" dirty="0"/>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495600" y="2395473"/>
            <a:ext cx="7056784" cy="3940934"/>
          </a:xfrm>
          <a:effectLst>
            <a:softEdge rad="317500"/>
          </a:effectLst>
        </p:spPr>
      </p:pic>
    </p:spTree>
    <p:extLst>
      <p:ext uri="{BB962C8B-B14F-4D97-AF65-F5344CB8AC3E}">
        <p14:creationId xmlns:p14="http://schemas.microsoft.com/office/powerpoint/2010/main" xmlns="" val="425038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1 Título"/>
          <p:cNvSpPr>
            <a:spLocks noGrp="1"/>
          </p:cNvSpPr>
          <p:nvPr>
            <p:ph type="title"/>
          </p:nvPr>
        </p:nvSpPr>
        <p:spPr>
          <a:xfrm>
            <a:off x="1528552" y="670923"/>
            <a:ext cx="10215747" cy="1303867"/>
          </a:xfrm>
        </p:spPr>
        <p:txBody>
          <a:bodyPr>
            <a:noAutofit/>
          </a:bodyPr>
          <a:lstStyle/>
          <a:p>
            <a:pPr>
              <a:defRPr/>
            </a:pPr>
            <a:r>
              <a:rPr lang="es-MX" b="1" dirty="0" smtClean="0"/>
              <a:t>Camino Pastoral de nuestra Arquidiócesis</a:t>
            </a:r>
          </a:p>
        </p:txBody>
      </p:sp>
      <p:sp>
        <p:nvSpPr>
          <p:cNvPr id="14340" name="2 Marcador de contenido"/>
          <p:cNvSpPr>
            <a:spLocks noGrp="1"/>
          </p:cNvSpPr>
          <p:nvPr>
            <p:ph idx="1"/>
          </p:nvPr>
        </p:nvSpPr>
        <p:spPr>
          <a:xfrm>
            <a:off x="1186924" y="1862244"/>
            <a:ext cx="10055375" cy="3662791"/>
          </a:xfrm>
        </p:spPr>
        <p:txBody>
          <a:bodyPr>
            <a:noAutofit/>
          </a:bodyPr>
          <a:lstStyle/>
          <a:p>
            <a:pPr marL="0" indent="0" algn="ctr" eaLnBrk="1" hangingPunct="1">
              <a:buNone/>
            </a:pPr>
            <a:r>
              <a:rPr lang="es-ES" sz="4000" b="1" u="sng" dirty="0" smtClean="0"/>
              <a:t>Proceso Pastoral</a:t>
            </a:r>
            <a:r>
              <a:rPr lang="es-ES" sz="4000" dirty="0" smtClean="0"/>
              <a:t> </a:t>
            </a:r>
            <a:br>
              <a:rPr lang="es-ES" sz="4000" dirty="0" smtClean="0"/>
            </a:br>
            <a:r>
              <a:rPr lang="es-ES" sz="4000" dirty="0" smtClean="0"/>
              <a:t>es una secuencia ordenada y lógica de reflexiones y acciones orientadas hacia determinados </a:t>
            </a:r>
            <a:br>
              <a:rPr lang="es-ES" sz="4000" dirty="0" smtClean="0"/>
            </a:br>
            <a:r>
              <a:rPr lang="es-ES" sz="4000" dirty="0" smtClean="0"/>
              <a:t>puntos de llegada: </a:t>
            </a:r>
            <a:br>
              <a:rPr lang="es-ES" sz="4000" dirty="0" smtClean="0"/>
            </a:br>
            <a:r>
              <a:rPr lang="es-ES" sz="4000" dirty="0" smtClean="0"/>
              <a:t>ideales, metas, objetivos, resultados a obtener </a:t>
            </a:r>
            <a:br>
              <a:rPr lang="es-ES" sz="4000" dirty="0" smtClean="0"/>
            </a:br>
            <a:r>
              <a:rPr lang="es-ES" sz="4000" dirty="0" smtClean="0"/>
              <a:t>ya sea a corto o largo plazo.</a:t>
            </a:r>
            <a:endParaRPr lang="es-MX" sz="4000" dirty="0" smtClean="0"/>
          </a:p>
        </p:txBody>
      </p:sp>
      <p:pic>
        <p:nvPicPr>
          <p:cNvPr id="14341" name="Picture 2" descr="C:\Documents and Settings\Usuario\Mis documentos\Mis imágenes\huella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5400000">
            <a:off x="9735101" y="4699530"/>
            <a:ext cx="1206334" cy="1808062"/>
          </a:xfrm>
          <a:prstGeom prst="rect">
            <a:avLst/>
          </a:prstGeom>
          <a:noFill/>
          <a:ln>
            <a:noFill/>
          </a:ln>
          <a:effectLst>
            <a:softEdge rad="1270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3 Imagen" descr="Arzobispado.jpg"/>
          <p:cNvPicPr>
            <a:picLocks noChangeAspect="1"/>
          </p:cNvPicPr>
          <p:nvPr/>
        </p:nvPicPr>
        <p:blipFill>
          <a:blip r:embed="rId3" cstate="print"/>
          <a:stretch>
            <a:fillRect/>
          </a:stretch>
        </p:blipFill>
        <p:spPr>
          <a:xfrm>
            <a:off x="518180" y="524112"/>
            <a:ext cx="1207589" cy="1459667"/>
          </a:xfrm>
          <a:prstGeom prst="rect">
            <a:avLst/>
          </a:prstGeom>
        </p:spPr>
      </p:pic>
    </p:spTree>
    <p:extLst>
      <p:ext uri="{BB962C8B-B14F-4D97-AF65-F5344CB8AC3E}">
        <p14:creationId xmlns:p14="http://schemas.microsoft.com/office/powerpoint/2010/main" xmlns="" val="27903708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xmlns="" val="0"/>
              </a:ext>
            </a:extLst>
          </a:blip>
          <a:srcRect l="51142" t="23260" b="13372"/>
          <a:stretch/>
        </p:blipFill>
        <p:spPr>
          <a:xfrm>
            <a:off x="399243" y="1358720"/>
            <a:ext cx="5048798" cy="4314424"/>
          </a:xfrm>
          <a:prstGeom prst="rect">
            <a:avLst/>
          </a:prstGeom>
          <a:effectLst>
            <a:softEdge rad="317500"/>
          </a:effectLst>
        </p:spPr>
      </p:pic>
      <p:sp>
        <p:nvSpPr>
          <p:cNvPr id="2" name="1 Título"/>
          <p:cNvSpPr>
            <a:spLocks noGrp="1"/>
          </p:cNvSpPr>
          <p:nvPr>
            <p:ph type="title"/>
          </p:nvPr>
        </p:nvSpPr>
        <p:spPr>
          <a:xfrm>
            <a:off x="4842453" y="515154"/>
            <a:ext cx="6877317" cy="5898524"/>
          </a:xfrm>
        </p:spPr>
        <p:txBody>
          <a:bodyPr>
            <a:normAutofit/>
          </a:bodyPr>
          <a:lstStyle/>
          <a:p>
            <a:r>
              <a:rPr lang="es-MX" sz="3200" dirty="0"/>
              <a:t>La evangelización se realiza a través </a:t>
            </a:r>
            <a:r>
              <a:rPr lang="es-MX" sz="3200" dirty="0" smtClean="0"/>
              <a:t/>
            </a:r>
            <a:br>
              <a:rPr lang="es-MX" sz="3200" dirty="0" smtClean="0"/>
            </a:br>
            <a:r>
              <a:rPr lang="es-MX" sz="3200" dirty="0" smtClean="0"/>
              <a:t>de </a:t>
            </a:r>
            <a:r>
              <a:rPr lang="es-MX" sz="3200" dirty="0"/>
              <a:t>procesos de seguimiento de Cristo </a:t>
            </a:r>
            <a:r>
              <a:rPr lang="es-MX" sz="3200" dirty="0" smtClean="0"/>
              <a:t/>
            </a:r>
            <a:br>
              <a:rPr lang="es-MX" sz="3200" dirty="0" smtClean="0"/>
            </a:br>
            <a:r>
              <a:rPr lang="es-MX" sz="3200" dirty="0" smtClean="0"/>
              <a:t>y </a:t>
            </a:r>
            <a:r>
              <a:rPr lang="es-MX" sz="3200" dirty="0"/>
              <a:t>de eventos puntuales. </a:t>
            </a:r>
            <a:r>
              <a:rPr lang="es-MX" sz="3200" dirty="0" smtClean="0"/>
              <a:t/>
            </a:r>
            <a:br>
              <a:rPr lang="es-MX" sz="3200" dirty="0" smtClean="0"/>
            </a:br>
            <a:r>
              <a:rPr lang="es-MX" sz="3200" dirty="0" smtClean="0"/>
              <a:t>Los </a:t>
            </a:r>
            <a:r>
              <a:rPr lang="es-MX" sz="3200" dirty="0"/>
              <a:t>eventos nunca deben romper </a:t>
            </a:r>
            <a:r>
              <a:rPr lang="es-MX" sz="3200" dirty="0" smtClean="0"/>
              <a:t/>
            </a:r>
            <a:br>
              <a:rPr lang="es-MX" sz="3200" dirty="0" smtClean="0"/>
            </a:br>
            <a:r>
              <a:rPr lang="es-MX" sz="3200" dirty="0" smtClean="0"/>
              <a:t>con </a:t>
            </a:r>
            <a:r>
              <a:rPr lang="es-MX" sz="3200" dirty="0"/>
              <a:t>los procesos, sino deben potenciarlos, así como los procesos deben ayudar </a:t>
            </a:r>
            <a:r>
              <a:rPr lang="es-MX" sz="3200" dirty="0" smtClean="0"/>
              <a:t/>
            </a:r>
            <a:br>
              <a:rPr lang="es-MX" sz="3200" dirty="0" smtClean="0"/>
            </a:br>
            <a:r>
              <a:rPr lang="es-MX" sz="3200" dirty="0" smtClean="0"/>
              <a:t>a </a:t>
            </a:r>
            <a:r>
              <a:rPr lang="es-MX" sz="3200" dirty="0"/>
              <a:t>enmarcar los eventos </a:t>
            </a:r>
            <a:r>
              <a:rPr lang="es-MX" sz="3200" dirty="0" smtClean="0"/>
              <a:t/>
            </a:r>
            <a:br>
              <a:rPr lang="es-MX" sz="3200" dirty="0" smtClean="0"/>
            </a:br>
            <a:r>
              <a:rPr lang="es-MX" sz="3200" dirty="0" smtClean="0"/>
              <a:t>en </a:t>
            </a:r>
            <a:r>
              <a:rPr lang="es-MX" sz="3200" dirty="0"/>
              <a:t>el caminar pastoral de la comunidad </a:t>
            </a:r>
            <a:r>
              <a:rPr lang="es-MX" sz="3200" dirty="0" smtClean="0"/>
              <a:t/>
            </a:r>
            <a:br>
              <a:rPr lang="es-MX" sz="3200" dirty="0" smtClean="0"/>
            </a:br>
            <a:r>
              <a:rPr lang="es-MX" sz="3200" dirty="0" smtClean="0"/>
              <a:t>y </a:t>
            </a:r>
            <a:r>
              <a:rPr lang="es-MX" sz="3200" dirty="0"/>
              <a:t>rescatar de ellos su potencial transformador.</a:t>
            </a:r>
            <a:endParaRPr lang="es-MX" sz="3600" dirty="0"/>
          </a:p>
        </p:txBody>
      </p:sp>
    </p:spTree>
    <p:extLst>
      <p:ext uri="{BB962C8B-B14F-4D97-AF65-F5344CB8AC3E}">
        <p14:creationId xmlns:p14="http://schemas.microsoft.com/office/powerpoint/2010/main" xmlns="" val="1335233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5158" y="528033"/>
            <a:ext cx="6387922" cy="5898524"/>
          </a:xfrm>
        </p:spPr>
        <p:txBody>
          <a:bodyPr>
            <a:normAutofit/>
          </a:bodyPr>
          <a:lstStyle/>
          <a:p>
            <a:r>
              <a:rPr lang="es-MX" sz="3200" dirty="0"/>
              <a:t>Cuando se habla de proceso pastoral </a:t>
            </a:r>
            <a:r>
              <a:rPr lang="es-MX" sz="3200" dirty="0" smtClean="0"/>
              <a:t/>
            </a:r>
            <a:br>
              <a:rPr lang="es-MX" sz="3200" dirty="0" smtClean="0"/>
            </a:br>
            <a:r>
              <a:rPr lang="es-MX" sz="3200" dirty="0" smtClean="0"/>
              <a:t>se </a:t>
            </a:r>
            <a:r>
              <a:rPr lang="es-MX" sz="3200" dirty="0"/>
              <a:t>tiene de trasfondo </a:t>
            </a:r>
            <a:r>
              <a:rPr lang="es-MX" sz="3200" dirty="0" smtClean="0"/>
              <a:t/>
            </a:r>
            <a:br>
              <a:rPr lang="es-MX" sz="3200" dirty="0" smtClean="0"/>
            </a:br>
            <a:r>
              <a:rPr lang="es-MX" sz="3200" dirty="0" smtClean="0"/>
              <a:t>una </a:t>
            </a:r>
            <a:r>
              <a:rPr lang="es-MX" sz="3200" dirty="0"/>
              <a:t>teología de la historia, </a:t>
            </a:r>
            <a:r>
              <a:rPr lang="es-MX" sz="3200" dirty="0" smtClean="0"/>
              <a:t/>
            </a:r>
            <a:br>
              <a:rPr lang="es-MX" sz="3200" dirty="0" smtClean="0"/>
            </a:br>
            <a:r>
              <a:rPr lang="es-MX" sz="3200" dirty="0" smtClean="0"/>
              <a:t>es </a:t>
            </a:r>
            <a:r>
              <a:rPr lang="es-MX" sz="3200" dirty="0"/>
              <a:t>decir, se ve la acción pastoral </a:t>
            </a:r>
            <a:r>
              <a:rPr lang="es-MX" sz="3200" dirty="0" smtClean="0"/>
              <a:t/>
            </a:r>
            <a:br>
              <a:rPr lang="es-MX" sz="3200" dirty="0" smtClean="0"/>
            </a:br>
            <a:r>
              <a:rPr lang="es-MX" sz="3200" dirty="0" smtClean="0"/>
              <a:t>desde </a:t>
            </a:r>
            <a:r>
              <a:rPr lang="es-MX" sz="3200" dirty="0"/>
              <a:t>la perspectiva </a:t>
            </a:r>
            <a:r>
              <a:rPr lang="es-MX" sz="3200" dirty="0" smtClean="0"/>
              <a:t/>
            </a:r>
            <a:br>
              <a:rPr lang="es-MX" sz="3200" dirty="0" smtClean="0"/>
            </a:br>
            <a:r>
              <a:rPr lang="es-MX" sz="3200" dirty="0" smtClean="0"/>
              <a:t>del </a:t>
            </a:r>
            <a:r>
              <a:rPr lang="es-MX" sz="3200" dirty="0"/>
              <a:t>plan de salvación </a:t>
            </a:r>
            <a:r>
              <a:rPr lang="es-MX" sz="3200" dirty="0" smtClean="0"/>
              <a:t/>
            </a:r>
            <a:br>
              <a:rPr lang="es-MX" sz="3200" dirty="0" smtClean="0"/>
            </a:br>
            <a:r>
              <a:rPr lang="es-MX" sz="3200" dirty="0" smtClean="0"/>
              <a:t>obrado </a:t>
            </a:r>
            <a:r>
              <a:rPr lang="es-MX" sz="3200" dirty="0"/>
              <a:t>por Dios </a:t>
            </a:r>
            <a:r>
              <a:rPr lang="es-MX" sz="3200" dirty="0" smtClean="0"/>
              <a:t/>
            </a:r>
            <a:br>
              <a:rPr lang="es-MX" sz="3200" dirty="0" smtClean="0"/>
            </a:br>
            <a:r>
              <a:rPr lang="es-MX" sz="3200" dirty="0" smtClean="0"/>
              <a:t>en </a:t>
            </a:r>
            <a:r>
              <a:rPr lang="es-MX" sz="3200" dirty="0"/>
              <a:t>su Hijo Jesucristo </a:t>
            </a:r>
            <a:r>
              <a:rPr lang="es-MX" sz="3200" dirty="0" smtClean="0"/>
              <a:t/>
            </a:r>
            <a:br>
              <a:rPr lang="es-MX" sz="3200" dirty="0" smtClean="0"/>
            </a:br>
            <a:r>
              <a:rPr lang="es-MX" sz="3200" dirty="0" smtClean="0"/>
              <a:t>y </a:t>
            </a:r>
            <a:r>
              <a:rPr lang="es-MX" sz="3200" dirty="0"/>
              <a:t>por el impulso vivificador </a:t>
            </a:r>
            <a:r>
              <a:rPr lang="es-MX" sz="3200" dirty="0" smtClean="0"/>
              <a:t/>
            </a:r>
            <a:br>
              <a:rPr lang="es-MX" sz="3200" dirty="0" smtClean="0"/>
            </a:br>
            <a:r>
              <a:rPr lang="es-MX" sz="3200" dirty="0" smtClean="0"/>
              <a:t>del Espíritu Santo.</a:t>
            </a:r>
            <a:endParaRPr lang="es-MX" sz="3600" dirty="0"/>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09497" y="978792"/>
            <a:ext cx="4534156" cy="5048521"/>
          </a:xfrm>
          <a:prstGeom prst="rect">
            <a:avLst/>
          </a:prstGeom>
          <a:effectLst>
            <a:softEdge rad="317500"/>
          </a:effectLst>
        </p:spPr>
      </p:pic>
    </p:spTree>
    <p:extLst>
      <p:ext uri="{BB962C8B-B14F-4D97-AF65-F5344CB8AC3E}">
        <p14:creationId xmlns:p14="http://schemas.microsoft.com/office/powerpoint/2010/main" xmlns="" val="1966292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6670" y="888228"/>
            <a:ext cx="11178862" cy="1700426"/>
          </a:xfrm>
        </p:spPr>
        <p:txBody>
          <a:bodyPr>
            <a:normAutofit/>
          </a:bodyPr>
          <a:lstStyle/>
          <a:p>
            <a:pPr algn="ctr"/>
            <a:r>
              <a:rPr lang="es-MX" sz="4000" b="1" dirty="0">
                <a:latin typeface="Andalus" pitchFamily="18" charset="-78"/>
                <a:ea typeface="Calibri"/>
                <a:cs typeface="Andalus" pitchFamily="18" charset="-78"/>
              </a:rPr>
              <a:t>5.- Asumir el compromiso de solidaridad y salida a las periferias en  el espíritu del discípulo misionero</a:t>
            </a:r>
            <a:endParaRPr lang="es-MX" sz="4000" dirty="0">
              <a:latin typeface="Andalus" pitchFamily="18" charset="-78"/>
              <a:cs typeface="Andalus" pitchFamily="18" charset="-78"/>
            </a:endParaRPr>
          </a:p>
        </p:txBody>
      </p:sp>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884868" y="2253803"/>
            <a:ext cx="6667516" cy="4089080"/>
          </a:xfrm>
          <a:effectLst>
            <a:softEdge rad="317500"/>
          </a:effectLst>
        </p:spPr>
      </p:pic>
    </p:spTree>
    <p:extLst>
      <p:ext uri="{BB962C8B-B14F-4D97-AF65-F5344CB8AC3E}">
        <p14:creationId xmlns:p14="http://schemas.microsoft.com/office/powerpoint/2010/main" xmlns="" val="184171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3789" y="636293"/>
            <a:ext cx="5048798" cy="3363807"/>
          </a:xfrm>
          <a:prstGeom prst="rect">
            <a:avLst/>
          </a:prstGeom>
          <a:effectLst>
            <a:softEdge rad="317500"/>
          </a:effectLst>
        </p:spPr>
      </p:pic>
      <p:sp>
        <p:nvSpPr>
          <p:cNvPr id="2" name="1 Título"/>
          <p:cNvSpPr>
            <a:spLocks noGrp="1"/>
          </p:cNvSpPr>
          <p:nvPr>
            <p:ph type="title"/>
          </p:nvPr>
        </p:nvSpPr>
        <p:spPr>
          <a:xfrm>
            <a:off x="4842453" y="515154"/>
            <a:ext cx="6877317" cy="5898524"/>
          </a:xfrm>
        </p:spPr>
        <p:txBody>
          <a:bodyPr>
            <a:normAutofit/>
          </a:bodyPr>
          <a:lstStyle/>
          <a:p>
            <a:r>
              <a:rPr lang="es-MX" sz="3200" dirty="0"/>
              <a:t>El proceso formativo </a:t>
            </a:r>
            <a:r>
              <a:rPr lang="es-MX" sz="3200" dirty="0" smtClean="0"/>
              <a:t/>
            </a:r>
            <a:br>
              <a:rPr lang="es-MX" sz="3200" dirty="0" smtClean="0"/>
            </a:br>
            <a:r>
              <a:rPr lang="es-MX" sz="3200" dirty="0" smtClean="0"/>
              <a:t>del </a:t>
            </a:r>
            <a:r>
              <a:rPr lang="es-MX" sz="3200" dirty="0"/>
              <a:t>discípulo misionero, </a:t>
            </a:r>
            <a:r>
              <a:rPr lang="es-MX" sz="3200" dirty="0" smtClean="0"/>
              <a:t/>
            </a:r>
            <a:br>
              <a:rPr lang="es-MX" sz="3200" dirty="0" smtClean="0"/>
            </a:br>
            <a:r>
              <a:rPr lang="es-MX" sz="3200" dirty="0" smtClean="0"/>
              <a:t>cuyos </a:t>
            </a:r>
            <a:r>
              <a:rPr lang="es-MX" sz="3200" dirty="0"/>
              <a:t>espacios y procesos </a:t>
            </a:r>
            <a:r>
              <a:rPr lang="es-MX" sz="3200" dirty="0" smtClean="0"/>
              <a:t/>
            </a:r>
            <a:br>
              <a:rPr lang="es-MX" sz="3200" dirty="0" smtClean="0"/>
            </a:br>
            <a:r>
              <a:rPr lang="es-MX" sz="3200" dirty="0" smtClean="0"/>
              <a:t>deben </a:t>
            </a:r>
            <a:r>
              <a:rPr lang="es-MX" sz="3200" dirty="0"/>
              <a:t>ser creados o potenciados conforme a la línea 3, </a:t>
            </a:r>
            <a:r>
              <a:rPr lang="es-MX" sz="3200" dirty="0" smtClean="0"/>
              <a:t/>
            </a:r>
            <a:br>
              <a:rPr lang="es-MX" sz="3200" dirty="0" smtClean="0"/>
            </a:br>
            <a:r>
              <a:rPr lang="es-MX" sz="3200" dirty="0" smtClean="0"/>
              <a:t>tiene </a:t>
            </a:r>
            <a:r>
              <a:rPr lang="es-MX" sz="3200" dirty="0"/>
              <a:t>una acentuación en la solidaridad </a:t>
            </a:r>
            <a:r>
              <a:rPr lang="es-MX" sz="3200" dirty="0" smtClean="0"/>
              <a:t/>
            </a:r>
            <a:br>
              <a:rPr lang="es-MX" sz="3200" dirty="0" smtClean="0"/>
            </a:br>
            <a:r>
              <a:rPr lang="es-MX" sz="3200" dirty="0" smtClean="0"/>
              <a:t>y </a:t>
            </a:r>
            <a:r>
              <a:rPr lang="es-MX" sz="3200" dirty="0"/>
              <a:t>la salida a las periferias, </a:t>
            </a:r>
            <a:r>
              <a:rPr lang="es-MX" sz="3200" dirty="0" smtClean="0"/>
              <a:t/>
            </a:r>
            <a:br>
              <a:rPr lang="es-MX" sz="3200" dirty="0" smtClean="0"/>
            </a:br>
            <a:r>
              <a:rPr lang="es-MX" sz="3200" dirty="0" smtClean="0"/>
              <a:t>por </a:t>
            </a:r>
            <a:r>
              <a:rPr lang="es-MX" sz="3200" dirty="0"/>
              <a:t>nuestro contexto social y eclesial.</a:t>
            </a:r>
            <a:endParaRPr lang="es-MX" sz="3600" dirty="0"/>
          </a:p>
        </p:txBody>
      </p:sp>
    </p:spTree>
    <p:extLst>
      <p:ext uri="{BB962C8B-B14F-4D97-AF65-F5344CB8AC3E}">
        <p14:creationId xmlns:p14="http://schemas.microsoft.com/office/powerpoint/2010/main" xmlns="" val="3717354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5005" y="656823"/>
            <a:ext cx="5769734" cy="5898524"/>
          </a:xfrm>
        </p:spPr>
        <p:txBody>
          <a:bodyPr>
            <a:normAutofit/>
          </a:bodyPr>
          <a:lstStyle/>
          <a:p>
            <a:r>
              <a:rPr lang="es-MX" sz="3200" dirty="0"/>
              <a:t>E</a:t>
            </a:r>
            <a:r>
              <a:rPr lang="es-MX" sz="3200" dirty="0" smtClean="0"/>
              <a:t>l </a:t>
            </a:r>
            <a:r>
              <a:rPr lang="es-MX" sz="3200" dirty="0"/>
              <a:t>proceso formativo </a:t>
            </a:r>
            <a:r>
              <a:rPr lang="es-MX" sz="3200" dirty="0" smtClean="0"/>
              <a:t/>
            </a:r>
            <a:br>
              <a:rPr lang="es-MX" sz="3200" dirty="0" smtClean="0"/>
            </a:br>
            <a:r>
              <a:rPr lang="es-MX" sz="3200" dirty="0" smtClean="0"/>
              <a:t>lleva </a:t>
            </a:r>
            <a:r>
              <a:rPr lang="es-MX" sz="3200" dirty="0"/>
              <a:t>necesariamente a la misión, </a:t>
            </a:r>
            <a:r>
              <a:rPr lang="es-MX" sz="3200" dirty="0" smtClean="0"/>
              <a:t/>
            </a:r>
            <a:br>
              <a:rPr lang="es-MX" sz="3200" dirty="0" smtClean="0"/>
            </a:br>
            <a:r>
              <a:rPr lang="es-MX" sz="3200" dirty="0" smtClean="0"/>
              <a:t>a </a:t>
            </a:r>
            <a:r>
              <a:rPr lang="es-MX" sz="3200" dirty="0"/>
              <a:t>salir fuera de sí mismo, </a:t>
            </a:r>
            <a:r>
              <a:rPr lang="es-MX" sz="3200" dirty="0" smtClean="0"/>
              <a:t/>
            </a:r>
            <a:br>
              <a:rPr lang="es-MX" sz="3200" dirty="0" smtClean="0"/>
            </a:br>
            <a:r>
              <a:rPr lang="es-MX" sz="3200" dirty="0" smtClean="0"/>
              <a:t>dejar </a:t>
            </a:r>
            <a:r>
              <a:rPr lang="es-MX" sz="3200" dirty="0"/>
              <a:t>de ser autorreferenciales </a:t>
            </a:r>
            <a:r>
              <a:rPr lang="es-MX" sz="3200" dirty="0" smtClean="0"/>
              <a:t/>
            </a:r>
            <a:br>
              <a:rPr lang="es-MX" sz="3200" dirty="0" smtClean="0"/>
            </a:br>
            <a:r>
              <a:rPr lang="es-MX" sz="3200" dirty="0" smtClean="0"/>
              <a:t>e </a:t>
            </a:r>
            <a:r>
              <a:rPr lang="es-MX" sz="3200" dirty="0"/>
              <a:t>ir a las periferias </a:t>
            </a:r>
            <a:r>
              <a:rPr lang="es-MX" sz="3200" dirty="0" smtClean="0"/>
              <a:t/>
            </a:r>
            <a:br>
              <a:rPr lang="es-MX" sz="3200" dirty="0" smtClean="0"/>
            </a:br>
            <a:r>
              <a:rPr lang="es-MX" sz="3200" dirty="0" smtClean="0"/>
              <a:t>geográficas y/o </a:t>
            </a:r>
            <a:r>
              <a:rPr lang="es-MX" sz="3200" dirty="0"/>
              <a:t>existenciales </a:t>
            </a:r>
            <a:r>
              <a:rPr lang="es-MX" sz="3200" dirty="0" smtClean="0"/>
              <a:t/>
            </a:r>
            <a:br>
              <a:rPr lang="es-MX" sz="3200" dirty="0" smtClean="0"/>
            </a:br>
            <a:r>
              <a:rPr lang="es-MX" sz="3200" dirty="0" smtClean="0"/>
              <a:t>de </a:t>
            </a:r>
            <a:r>
              <a:rPr lang="es-MX" sz="3200" dirty="0"/>
              <a:t>nuestra sociedad </a:t>
            </a:r>
            <a:r>
              <a:rPr lang="es-MX" sz="3200" dirty="0" smtClean="0"/>
              <a:t/>
            </a:r>
            <a:br>
              <a:rPr lang="es-MX" sz="3200" dirty="0" smtClean="0"/>
            </a:br>
            <a:r>
              <a:rPr lang="es-MX" sz="3200" dirty="0" smtClean="0"/>
              <a:t>para </a:t>
            </a:r>
            <a:r>
              <a:rPr lang="es-MX" sz="3200" dirty="0"/>
              <a:t>anunciar </a:t>
            </a:r>
            <a:r>
              <a:rPr lang="es-MX" sz="3200" dirty="0" smtClean="0"/>
              <a:t/>
            </a:r>
            <a:br>
              <a:rPr lang="es-MX" sz="3200" dirty="0" smtClean="0"/>
            </a:br>
            <a:r>
              <a:rPr lang="es-MX" sz="3200" dirty="0" smtClean="0"/>
              <a:t>la </a:t>
            </a:r>
            <a:r>
              <a:rPr lang="es-MX" sz="3200" dirty="0"/>
              <a:t>alegría del </a:t>
            </a:r>
            <a:r>
              <a:rPr lang="es-MX" sz="3200" dirty="0" smtClean="0"/>
              <a:t>Evangelio.</a:t>
            </a:r>
            <a:endParaRPr lang="es-MX" sz="3600" dirty="0"/>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09497" y="1802744"/>
            <a:ext cx="4534156" cy="3400617"/>
          </a:xfrm>
          <a:prstGeom prst="rect">
            <a:avLst/>
          </a:prstGeom>
          <a:effectLst>
            <a:softEdge rad="317500"/>
          </a:effectLst>
        </p:spPr>
      </p:pic>
    </p:spTree>
    <p:extLst>
      <p:ext uri="{BB962C8B-B14F-4D97-AF65-F5344CB8AC3E}">
        <p14:creationId xmlns:p14="http://schemas.microsoft.com/office/powerpoint/2010/main" xmlns="" val="1940848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5002" y="774664"/>
            <a:ext cx="11243256" cy="1839745"/>
          </a:xfrm>
        </p:spPr>
        <p:txBody>
          <a:bodyPr>
            <a:normAutofit fontScale="90000"/>
          </a:bodyPr>
          <a:lstStyle/>
          <a:p>
            <a:pPr algn="ctr"/>
            <a:r>
              <a:rPr lang="es-MX" b="1" dirty="0" smtClean="0">
                <a:effectLst/>
                <a:latin typeface="Andalus" pitchFamily="18" charset="-78"/>
                <a:ea typeface="Calibri"/>
                <a:cs typeface="Andalus" pitchFamily="18" charset="-78"/>
              </a:rPr>
              <a:t>6.- Anunciar a Jesucristo y su evangelio con un lenguaje comprensible, testimonial y significativo                      </a:t>
            </a:r>
            <a:br>
              <a:rPr lang="es-MX" b="1" dirty="0" smtClean="0">
                <a:effectLst/>
                <a:latin typeface="Andalus" pitchFamily="18" charset="-78"/>
                <a:ea typeface="Calibri"/>
                <a:cs typeface="Andalus" pitchFamily="18" charset="-78"/>
              </a:rPr>
            </a:br>
            <a:r>
              <a:rPr lang="es-MX" b="1" dirty="0" smtClean="0">
                <a:effectLst/>
                <a:latin typeface="Andalus" pitchFamily="18" charset="-78"/>
                <a:ea typeface="Calibri"/>
                <a:cs typeface="Andalus" pitchFamily="18" charset="-78"/>
              </a:rPr>
              <a:t>a los hombres y mujeres de hoy</a:t>
            </a:r>
            <a:endParaRPr lang="es-MX" dirty="0">
              <a:latin typeface="Andalus" pitchFamily="18" charset="-78"/>
              <a:cs typeface="Andalus" pitchFamily="18" charset="-78"/>
            </a:endParaRP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57513" y="2369713"/>
            <a:ext cx="7896250" cy="4243440"/>
          </a:xfrm>
          <a:effectLst>
            <a:softEdge rad="635000"/>
          </a:effectLst>
        </p:spPr>
      </p:pic>
    </p:spTree>
    <p:extLst>
      <p:ext uri="{BB962C8B-B14F-4D97-AF65-F5344CB8AC3E}">
        <p14:creationId xmlns:p14="http://schemas.microsoft.com/office/powerpoint/2010/main" xmlns="" val="849897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xmlns="" val="0"/>
              </a:ext>
            </a:extLst>
          </a:blip>
          <a:srcRect l="19477"/>
          <a:stretch/>
        </p:blipFill>
        <p:spPr>
          <a:xfrm>
            <a:off x="502276" y="1390915"/>
            <a:ext cx="3863662" cy="4399346"/>
          </a:xfrm>
          <a:prstGeom prst="rect">
            <a:avLst/>
          </a:prstGeom>
          <a:effectLst>
            <a:softEdge rad="317500"/>
          </a:effectLst>
        </p:spPr>
      </p:pic>
      <p:sp>
        <p:nvSpPr>
          <p:cNvPr id="2" name="1 Título"/>
          <p:cNvSpPr>
            <a:spLocks noGrp="1"/>
          </p:cNvSpPr>
          <p:nvPr>
            <p:ph type="title"/>
          </p:nvPr>
        </p:nvSpPr>
        <p:spPr>
          <a:xfrm>
            <a:off x="3721998" y="489396"/>
            <a:ext cx="8358384" cy="5898524"/>
          </a:xfrm>
        </p:spPr>
        <p:txBody>
          <a:bodyPr>
            <a:normAutofit/>
          </a:bodyPr>
          <a:lstStyle/>
          <a:p>
            <a:r>
              <a:rPr lang="es-MX" sz="3200" dirty="0"/>
              <a:t>Nos damos cuenta de la dificultad </a:t>
            </a:r>
            <a:r>
              <a:rPr lang="es-MX" sz="3200" dirty="0" smtClean="0"/>
              <a:t/>
            </a:r>
            <a:br>
              <a:rPr lang="es-MX" sz="3200" dirty="0" smtClean="0"/>
            </a:br>
            <a:r>
              <a:rPr lang="es-MX" sz="3200" dirty="0" smtClean="0"/>
              <a:t>de </a:t>
            </a:r>
            <a:r>
              <a:rPr lang="es-MX" sz="3200" dirty="0"/>
              <a:t>darnos entender a las nuevas generaciones </a:t>
            </a:r>
            <a:r>
              <a:rPr lang="es-MX" sz="3200" dirty="0" smtClean="0"/>
              <a:t/>
            </a:r>
            <a:br>
              <a:rPr lang="es-MX" sz="3200" dirty="0" smtClean="0"/>
            </a:br>
            <a:r>
              <a:rPr lang="es-MX" sz="3200" dirty="0" smtClean="0"/>
              <a:t>que </a:t>
            </a:r>
            <a:r>
              <a:rPr lang="es-MX" sz="3200" dirty="0"/>
              <a:t>han creado </a:t>
            </a:r>
            <a:r>
              <a:rPr lang="es-MX" sz="3200" dirty="0" smtClean="0"/>
              <a:t>un </a:t>
            </a:r>
            <a:r>
              <a:rPr lang="es-MX" sz="3200" dirty="0"/>
              <a:t>nuevo lenguaje, </a:t>
            </a:r>
            <a:r>
              <a:rPr lang="es-MX" sz="3200" dirty="0" smtClean="0"/>
              <a:t/>
            </a:r>
            <a:br>
              <a:rPr lang="es-MX" sz="3200" dirty="0" smtClean="0"/>
            </a:br>
            <a:r>
              <a:rPr lang="es-MX" sz="3200" dirty="0" smtClean="0"/>
              <a:t>una </a:t>
            </a:r>
            <a:r>
              <a:rPr lang="es-MX" sz="3200" dirty="0"/>
              <a:t>nueva forma de </a:t>
            </a:r>
            <a:r>
              <a:rPr lang="es-MX" sz="3200" dirty="0" smtClean="0"/>
              <a:t>comunicarse</a:t>
            </a:r>
            <a:r>
              <a:rPr lang="es-MX" sz="3200" dirty="0"/>
              <a:t>.</a:t>
            </a:r>
            <a:r>
              <a:rPr lang="es-MX" sz="1200" dirty="0"/>
              <a:t> </a:t>
            </a:r>
            <a:r>
              <a:rPr lang="es-MX" sz="1200" dirty="0" smtClean="0"/>
              <a:t/>
            </a:r>
            <a:br>
              <a:rPr lang="es-MX" sz="1200" dirty="0" smtClean="0"/>
            </a:br>
            <a:r>
              <a:rPr lang="es-MX" sz="1200" dirty="0" smtClean="0"/>
              <a:t/>
            </a:r>
            <a:br>
              <a:rPr lang="es-MX" sz="1200" dirty="0" smtClean="0"/>
            </a:br>
            <a:r>
              <a:rPr lang="es-MX" sz="3200" dirty="0" smtClean="0"/>
              <a:t>No </a:t>
            </a:r>
            <a:r>
              <a:rPr lang="es-MX" sz="3200" dirty="0"/>
              <a:t>se trata sólo de un problema técnico, </a:t>
            </a:r>
            <a:r>
              <a:rPr lang="es-MX" sz="3200" dirty="0" smtClean="0"/>
              <a:t/>
            </a:r>
            <a:br>
              <a:rPr lang="es-MX" sz="3200" dirty="0" smtClean="0"/>
            </a:br>
            <a:r>
              <a:rPr lang="es-MX" sz="3200" dirty="0" smtClean="0"/>
              <a:t>sino </a:t>
            </a:r>
            <a:r>
              <a:rPr lang="es-MX" sz="3200" dirty="0"/>
              <a:t>sobre todo antropológico </a:t>
            </a:r>
            <a:br>
              <a:rPr lang="es-MX" sz="3200" dirty="0"/>
            </a:br>
            <a:r>
              <a:rPr lang="es-MX" sz="3200" dirty="0" smtClean="0"/>
              <a:t>y </a:t>
            </a:r>
            <a:r>
              <a:rPr lang="es-MX" sz="3200" dirty="0"/>
              <a:t>hermenéutico.</a:t>
            </a:r>
            <a:r>
              <a:rPr lang="es-MX" sz="1100" dirty="0"/>
              <a:t> </a:t>
            </a:r>
            <a:r>
              <a:rPr lang="es-MX" sz="1100" dirty="0" smtClean="0"/>
              <a:t/>
            </a:r>
            <a:br>
              <a:rPr lang="es-MX" sz="1100" dirty="0" smtClean="0"/>
            </a:br>
            <a:r>
              <a:rPr lang="es-MX" sz="1100" dirty="0" smtClean="0"/>
              <a:t/>
            </a:r>
            <a:br>
              <a:rPr lang="es-MX" sz="1100" dirty="0" smtClean="0"/>
            </a:br>
            <a:r>
              <a:rPr lang="es-MX" sz="3200" dirty="0" smtClean="0"/>
              <a:t>Se </a:t>
            </a:r>
            <a:r>
              <a:rPr lang="es-MX" sz="3200" dirty="0"/>
              <a:t>ha pasado del lenguaje </a:t>
            </a:r>
            <a:r>
              <a:rPr lang="es-MX" sz="3200" dirty="0" smtClean="0"/>
              <a:t/>
            </a:r>
            <a:br>
              <a:rPr lang="es-MX" sz="3200" dirty="0" smtClean="0"/>
            </a:br>
            <a:r>
              <a:rPr lang="es-MX" sz="3200" dirty="0" smtClean="0"/>
              <a:t>de </a:t>
            </a:r>
            <a:r>
              <a:rPr lang="es-MX" sz="3200" dirty="0"/>
              <a:t>la palabra </a:t>
            </a:r>
            <a:r>
              <a:rPr lang="es-MX" sz="3200" dirty="0" smtClean="0"/>
              <a:t>y </a:t>
            </a:r>
            <a:r>
              <a:rPr lang="es-MX" sz="3200" dirty="0"/>
              <a:t>de la razón </a:t>
            </a:r>
            <a:r>
              <a:rPr lang="es-MX" sz="3200" dirty="0" smtClean="0"/>
              <a:t/>
            </a:r>
            <a:br>
              <a:rPr lang="es-MX" sz="3200" dirty="0" smtClean="0"/>
            </a:br>
            <a:r>
              <a:rPr lang="es-MX" sz="3200" dirty="0" smtClean="0"/>
              <a:t>al </a:t>
            </a:r>
            <a:r>
              <a:rPr lang="es-MX" sz="3200" dirty="0"/>
              <a:t>del sentimiento, </a:t>
            </a:r>
            <a:r>
              <a:rPr lang="es-MX" sz="3200" dirty="0" smtClean="0"/>
              <a:t>del </a:t>
            </a:r>
            <a:r>
              <a:rPr lang="es-MX" sz="3200" dirty="0"/>
              <a:t>símbolo y de la imagen.</a:t>
            </a:r>
            <a:endParaRPr lang="es-MX" sz="3600" dirty="0"/>
          </a:p>
        </p:txBody>
      </p:sp>
    </p:spTree>
    <p:extLst>
      <p:ext uri="{BB962C8B-B14F-4D97-AF65-F5344CB8AC3E}">
        <p14:creationId xmlns:p14="http://schemas.microsoft.com/office/powerpoint/2010/main" xmlns="" val="337487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3948" y="489396"/>
            <a:ext cx="5769734" cy="5898524"/>
          </a:xfrm>
        </p:spPr>
        <p:txBody>
          <a:bodyPr>
            <a:normAutofit/>
          </a:bodyPr>
          <a:lstStyle/>
          <a:p>
            <a:r>
              <a:rPr lang="es-MX" sz="4000" dirty="0"/>
              <a:t>Hoy nos toca a nosotros conocer, entender y utilizar el lenguaje de nuestros contemporáneos para hacer comprensible, atractivo </a:t>
            </a:r>
            <a:r>
              <a:rPr lang="es-MX" sz="4000" dirty="0" smtClean="0"/>
              <a:t/>
            </a:r>
            <a:br>
              <a:rPr lang="es-MX" sz="4000" dirty="0" smtClean="0"/>
            </a:br>
            <a:r>
              <a:rPr lang="es-MX" sz="4000" dirty="0" smtClean="0"/>
              <a:t>y </a:t>
            </a:r>
            <a:r>
              <a:rPr lang="es-MX" sz="4000" dirty="0"/>
              <a:t>significativo el único mensaje de salvación.</a:t>
            </a:r>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85855" y="940158"/>
            <a:ext cx="4806417" cy="5113211"/>
          </a:xfrm>
          <a:prstGeom prst="rect">
            <a:avLst/>
          </a:prstGeom>
          <a:effectLst>
            <a:softEdge rad="317500"/>
          </a:effectLst>
        </p:spPr>
      </p:pic>
    </p:spTree>
    <p:extLst>
      <p:ext uri="{BB962C8B-B14F-4D97-AF65-F5344CB8AC3E}">
        <p14:creationId xmlns:p14="http://schemas.microsoft.com/office/powerpoint/2010/main" xmlns="" val="26762486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6670" y="658753"/>
            <a:ext cx="11075831" cy="2045807"/>
          </a:xfrm>
        </p:spPr>
        <p:txBody>
          <a:bodyPr>
            <a:normAutofit fontScale="90000"/>
          </a:bodyPr>
          <a:lstStyle/>
          <a:p>
            <a:pPr algn="ctr"/>
            <a:r>
              <a:rPr lang="es-MX" b="1" dirty="0" smtClean="0">
                <a:effectLst/>
                <a:latin typeface="Andalus" pitchFamily="18" charset="-78"/>
                <a:ea typeface="Calibri"/>
                <a:cs typeface="Andalus" pitchFamily="18" charset="-78"/>
              </a:rPr>
              <a:t>7.- Impulsar el  protagonismo de los laicos </a:t>
            </a:r>
            <a:br>
              <a:rPr lang="es-MX" b="1" dirty="0" smtClean="0">
                <a:effectLst/>
                <a:latin typeface="Andalus" pitchFamily="18" charset="-78"/>
                <a:ea typeface="Calibri"/>
                <a:cs typeface="Andalus" pitchFamily="18" charset="-78"/>
              </a:rPr>
            </a:br>
            <a:r>
              <a:rPr lang="es-MX" b="1" dirty="0" smtClean="0">
                <a:effectLst/>
                <a:latin typeface="Andalus" pitchFamily="18" charset="-78"/>
                <a:ea typeface="Calibri"/>
                <a:cs typeface="Andalus" pitchFamily="18" charset="-78"/>
              </a:rPr>
              <a:t>en la transformación evangélica de la sociedad </a:t>
            </a:r>
            <a:br>
              <a:rPr lang="es-MX" b="1" dirty="0" smtClean="0">
                <a:effectLst/>
                <a:latin typeface="Andalus" pitchFamily="18" charset="-78"/>
                <a:ea typeface="Calibri"/>
                <a:cs typeface="Andalus" pitchFamily="18" charset="-78"/>
              </a:rPr>
            </a:br>
            <a:r>
              <a:rPr lang="es-MX" b="1" dirty="0" smtClean="0">
                <a:effectLst/>
                <a:latin typeface="Andalus" pitchFamily="18" charset="-78"/>
                <a:ea typeface="Calibri"/>
                <a:cs typeface="Andalus" pitchFamily="18" charset="-78"/>
              </a:rPr>
              <a:t>y su participación en la Iglesia</a:t>
            </a:r>
            <a:endParaRPr lang="es-MX" dirty="0">
              <a:latin typeface="Andalus" pitchFamily="18" charset="-78"/>
              <a:cs typeface="Andalus" pitchFamily="18" charset="-78"/>
            </a:endParaRP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106883" y="2526161"/>
            <a:ext cx="7861363" cy="4308342"/>
          </a:xfrm>
          <a:effectLst>
            <a:softEdge rad="635000"/>
          </a:effectLst>
        </p:spPr>
      </p:pic>
    </p:spTree>
    <p:extLst>
      <p:ext uri="{BB962C8B-B14F-4D97-AF65-F5344CB8AC3E}">
        <p14:creationId xmlns:p14="http://schemas.microsoft.com/office/powerpoint/2010/main" xmlns="" val="39180469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72752" y="450761"/>
            <a:ext cx="7456867" cy="5937162"/>
          </a:xfrm>
        </p:spPr>
        <p:txBody>
          <a:bodyPr>
            <a:normAutofit/>
          </a:bodyPr>
          <a:lstStyle/>
          <a:p>
            <a:r>
              <a:rPr lang="es-MX" sz="3600" dirty="0"/>
              <a:t>Los laicos tienen </a:t>
            </a:r>
            <a:r>
              <a:rPr lang="es-MX" sz="3600" dirty="0" smtClean="0"/>
              <a:t>una </a:t>
            </a:r>
            <a:r>
              <a:rPr lang="es-MX" sz="3600" dirty="0"/>
              <a:t>tarea específica </a:t>
            </a:r>
            <a:r>
              <a:rPr lang="es-MX" sz="3600" dirty="0" smtClean="0"/>
              <a:t/>
            </a:r>
            <a:br>
              <a:rPr lang="es-MX" sz="3600" dirty="0" smtClean="0"/>
            </a:br>
            <a:r>
              <a:rPr lang="es-MX" sz="3600" dirty="0" smtClean="0"/>
              <a:t>dentro </a:t>
            </a:r>
            <a:r>
              <a:rPr lang="es-MX" sz="3600" dirty="0"/>
              <a:t>de la Iglesia </a:t>
            </a:r>
            <a:r>
              <a:rPr lang="es-MX" sz="3600" dirty="0" smtClean="0"/>
              <a:t>y </a:t>
            </a:r>
            <a:r>
              <a:rPr lang="es-MX" sz="3600" dirty="0"/>
              <a:t>del mundo.</a:t>
            </a:r>
            <a:r>
              <a:rPr lang="es-MX" sz="1600" dirty="0"/>
              <a:t> </a:t>
            </a:r>
            <a:r>
              <a:rPr lang="es-MX" sz="1600" dirty="0" smtClean="0"/>
              <a:t/>
            </a:r>
            <a:br>
              <a:rPr lang="es-MX" sz="1600" dirty="0" smtClean="0"/>
            </a:br>
            <a:r>
              <a:rPr lang="es-MX" sz="1600" dirty="0" smtClean="0"/>
              <a:t/>
            </a:r>
            <a:br>
              <a:rPr lang="es-MX" sz="1600" dirty="0" smtClean="0"/>
            </a:br>
            <a:r>
              <a:rPr lang="es-MX" sz="3600" dirty="0" smtClean="0"/>
              <a:t>En </a:t>
            </a:r>
            <a:r>
              <a:rPr lang="es-MX" sz="3600" dirty="0"/>
              <a:t>la Iglesia participan </a:t>
            </a:r>
            <a:r>
              <a:rPr lang="es-MX" sz="3600" dirty="0" smtClean="0"/>
              <a:t/>
            </a:r>
            <a:br>
              <a:rPr lang="es-MX" sz="3600" dirty="0" smtClean="0"/>
            </a:br>
            <a:r>
              <a:rPr lang="es-MX" sz="3600" dirty="0" smtClean="0"/>
              <a:t>con </a:t>
            </a:r>
            <a:r>
              <a:rPr lang="es-MX" sz="3600" dirty="0"/>
              <a:t>sus carismas, </a:t>
            </a:r>
            <a:r>
              <a:rPr lang="es-MX" sz="3600" dirty="0" smtClean="0"/>
              <a:t/>
            </a:r>
            <a:br>
              <a:rPr lang="es-MX" sz="3600" dirty="0" smtClean="0"/>
            </a:br>
            <a:r>
              <a:rPr lang="es-MX" sz="3600" dirty="0" smtClean="0"/>
              <a:t>no </a:t>
            </a:r>
            <a:r>
              <a:rPr lang="es-MX" sz="3600" dirty="0"/>
              <a:t>como colaboradores </a:t>
            </a:r>
            <a:r>
              <a:rPr lang="es-MX" sz="3600" dirty="0" smtClean="0"/>
              <a:t/>
            </a:r>
            <a:br>
              <a:rPr lang="es-MX" sz="3600" dirty="0" smtClean="0"/>
            </a:br>
            <a:r>
              <a:rPr lang="es-MX" sz="3600" dirty="0" smtClean="0"/>
              <a:t>de </a:t>
            </a:r>
            <a:r>
              <a:rPr lang="es-MX" sz="3600" dirty="0"/>
              <a:t>los clérigos, </a:t>
            </a:r>
            <a:r>
              <a:rPr lang="es-MX" sz="3600" dirty="0" smtClean="0"/>
              <a:t>sino </a:t>
            </a:r>
            <a:r>
              <a:rPr lang="es-MX" sz="3600" dirty="0"/>
              <a:t>con pleno derecho </a:t>
            </a:r>
            <a:r>
              <a:rPr lang="es-MX" sz="3600" dirty="0" smtClean="0"/>
              <a:t/>
            </a:r>
            <a:br>
              <a:rPr lang="es-MX" sz="3600" dirty="0" smtClean="0"/>
            </a:br>
            <a:r>
              <a:rPr lang="es-MX" sz="3600" dirty="0" smtClean="0"/>
              <a:t>por </a:t>
            </a:r>
            <a:r>
              <a:rPr lang="es-MX" sz="3600" dirty="0"/>
              <a:t>el sacerdocio común </a:t>
            </a:r>
            <a:r>
              <a:rPr lang="es-MX" sz="3600" dirty="0" smtClean="0"/>
              <a:t/>
            </a:r>
            <a:br>
              <a:rPr lang="es-MX" sz="3600" dirty="0" smtClean="0"/>
            </a:br>
            <a:r>
              <a:rPr lang="es-MX" sz="3600" dirty="0" smtClean="0"/>
              <a:t>del </a:t>
            </a:r>
            <a:r>
              <a:rPr lang="es-MX" sz="3600" dirty="0"/>
              <a:t>que participan desde el bautismo.</a:t>
            </a:r>
            <a:endParaRPr lang="es-MX" sz="4000"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xmlns="" val="0"/>
              </a:ext>
            </a:extLst>
          </a:blip>
          <a:srcRect l="4998" t="11524" r="47498" b="11267"/>
          <a:stretch/>
        </p:blipFill>
        <p:spPr>
          <a:xfrm>
            <a:off x="0" y="914399"/>
            <a:ext cx="4778061" cy="5177307"/>
          </a:xfrm>
          <a:prstGeom prst="rect">
            <a:avLst/>
          </a:prstGeom>
          <a:effectLst>
            <a:softEdge rad="635000"/>
          </a:effectLst>
        </p:spPr>
      </p:pic>
    </p:spTree>
    <p:extLst>
      <p:ext uri="{BB962C8B-B14F-4D97-AF65-F5344CB8AC3E}">
        <p14:creationId xmlns:p14="http://schemas.microsoft.com/office/powerpoint/2010/main" xmlns="" val="2006375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80555" y="7320"/>
            <a:ext cx="9656987" cy="1277934"/>
          </a:xfrm>
          <a:solidFill>
            <a:schemeClr val="accent1">
              <a:lumMod val="50000"/>
            </a:schemeClr>
          </a:solidFill>
        </p:spPr>
        <p:txBody>
          <a:bodyPr rtlCol="0">
            <a:normAutofit fontScale="90000"/>
          </a:bodyPr>
          <a:lstStyle/>
          <a:p>
            <a:pPr>
              <a:defRPr/>
            </a:pPr>
            <a:r>
              <a:rPr lang="es-ES" b="1" cap="small" dirty="0" smtClean="0">
                <a:solidFill>
                  <a:schemeClr val="bg1"/>
                </a:solidFill>
                <a:effectLst>
                  <a:outerShdw blurRad="38100" dist="38100" dir="2700000" algn="tl">
                    <a:srgbClr val="000000">
                      <a:alpha val="43137"/>
                    </a:srgbClr>
                  </a:outerShdw>
                </a:effectLst>
              </a:rPr>
              <a:t>Proceso pastoral de nuestra arquidiócesis de </a:t>
            </a:r>
            <a:r>
              <a:rPr lang="es-ES" b="1" cap="small" dirty="0" err="1" smtClean="0">
                <a:solidFill>
                  <a:schemeClr val="bg1"/>
                </a:solidFill>
                <a:effectLst>
                  <a:outerShdw blurRad="38100" dist="38100" dir="2700000" algn="tl">
                    <a:srgbClr val="000000">
                      <a:alpha val="43137"/>
                    </a:srgbClr>
                  </a:outerShdw>
                </a:effectLst>
              </a:rPr>
              <a:t>guadalajara</a:t>
            </a:r>
            <a:endParaRPr lang="es-MX" b="1" dirty="0">
              <a:solidFill>
                <a:schemeClr val="bg1"/>
              </a:solidFill>
              <a:effectLst>
                <a:outerShdw blurRad="38100" dist="38100" dir="2700000" algn="tl">
                  <a:srgbClr val="000000">
                    <a:alpha val="43137"/>
                  </a:srgbClr>
                </a:outerShdw>
              </a:effectLst>
            </a:endParaRPr>
          </a:p>
        </p:txBody>
      </p:sp>
      <p:pic>
        <p:nvPicPr>
          <p:cNvPr id="6" name="Picture 3" descr="14"/>
          <p:cNvPicPr>
            <a:picLocks noChangeAspect="1" noChangeArrowheads="1"/>
          </p:cNvPicPr>
          <p:nvPr/>
        </p:nvPicPr>
        <p:blipFill>
          <a:blip r:embed="rId2" cstate="print"/>
          <a:srcRect/>
          <a:stretch>
            <a:fillRect/>
          </a:stretch>
        </p:blipFill>
        <p:spPr bwMode="auto">
          <a:xfrm>
            <a:off x="1826899" y="1466497"/>
            <a:ext cx="1477963" cy="2303462"/>
          </a:xfrm>
          <a:prstGeom prst="rect">
            <a:avLst/>
          </a:prstGeom>
          <a:ln>
            <a:headEnd/>
            <a:tailEnd/>
          </a:ln>
          <a:scene3d>
            <a:camera prst="orthographicFron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pic>
      <p:pic>
        <p:nvPicPr>
          <p:cNvPr id="7" name="Picture 4" descr="IISINODO"/>
          <p:cNvPicPr>
            <a:picLocks noChangeAspect="1" noChangeArrowheads="1"/>
          </p:cNvPicPr>
          <p:nvPr/>
        </p:nvPicPr>
        <p:blipFill>
          <a:blip r:embed="rId3" cstate="print"/>
          <a:srcRect/>
          <a:stretch>
            <a:fillRect/>
          </a:stretch>
        </p:blipFill>
        <p:spPr bwMode="auto">
          <a:xfrm>
            <a:off x="5677191" y="1466497"/>
            <a:ext cx="1803400" cy="2305050"/>
          </a:xfrm>
          <a:prstGeom prst="rect">
            <a:avLst/>
          </a:prstGeom>
          <a:noFill/>
          <a:ln w="9525">
            <a:noFill/>
            <a:miter lim="800000"/>
            <a:headEnd/>
            <a:tailEnd/>
          </a:ln>
        </p:spPr>
      </p:pic>
      <p:pic>
        <p:nvPicPr>
          <p:cNvPr id="8" name="Picture 5" descr="15"/>
          <p:cNvPicPr>
            <a:picLocks noChangeAspect="1" noChangeArrowheads="1"/>
          </p:cNvPicPr>
          <p:nvPr/>
        </p:nvPicPr>
        <p:blipFill>
          <a:blip r:embed="rId4" cstate="print"/>
          <a:srcRect/>
          <a:stretch>
            <a:fillRect/>
          </a:stretch>
        </p:blipFill>
        <p:spPr bwMode="auto">
          <a:xfrm>
            <a:off x="1174750" y="3979336"/>
            <a:ext cx="1668403" cy="2308833"/>
          </a:xfrm>
          <a:prstGeom prst="rect">
            <a:avLst/>
          </a:prstGeom>
          <a:noFill/>
          <a:ln w="9525">
            <a:noFill/>
            <a:miter lim="800000"/>
            <a:headEnd/>
            <a:tailEnd/>
          </a:ln>
        </p:spPr>
      </p:pic>
      <p:pic>
        <p:nvPicPr>
          <p:cNvPr id="9" name="Picture 6" descr="17"/>
          <p:cNvPicPr>
            <a:picLocks noChangeAspect="1" noChangeArrowheads="1"/>
          </p:cNvPicPr>
          <p:nvPr/>
        </p:nvPicPr>
        <p:blipFill>
          <a:blip r:embed="rId5" cstate="print"/>
          <a:srcRect/>
          <a:stretch>
            <a:fillRect/>
          </a:stretch>
        </p:blipFill>
        <p:spPr bwMode="auto">
          <a:xfrm>
            <a:off x="4802351" y="3962516"/>
            <a:ext cx="1597350" cy="2303462"/>
          </a:xfrm>
          <a:prstGeom prst="rect">
            <a:avLst/>
          </a:prstGeom>
          <a:noFill/>
          <a:ln w="9525">
            <a:noFill/>
            <a:miter lim="800000"/>
            <a:headEnd/>
            <a:tailEnd/>
          </a:ln>
          <a:scene3d>
            <a:camera prst="orthographicFront"/>
            <a:lightRig rig="threePt" dir="t"/>
          </a:scene3d>
          <a:sp3d>
            <a:bevelT/>
          </a:sp3d>
        </p:spPr>
      </p:pic>
      <p:pic>
        <p:nvPicPr>
          <p:cNvPr id="10" name="Picture 7" descr="13"/>
          <p:cNvPicPr>
            <a:picLocks noChangeAspect="1" noChangeArrowheads="1"/>
          </p:cNvPicPr>
          <p:nvPr/>
        </p:nvPicPr>
        <p:blipFill>
          <a:blip r:embed="rId6" cstate="print"/>
          <a:srcRect/>
          <a:stretch>
            <a:fillRect/>
          </a:stretch>
        </p:blipFill>
        <p:spPr bwMode="auto">
          <a:xfrm>
            <a:off x="9762660" y="1466497"/>
            <a:ext cx="1553987" cy="2303462"/>
          </a:xfrm>
          <a:prstGeom prst="rect">
            <a:avLst/>
          </a:prstGeom>
          <a:noFill/>
          <a:ln w="9525">
            <a:noFill/>
            <a:miter lim="800000"/>
            <a:headEnd/>
            <a:tailEnd/>
          </a:ln>
          <a:scene3d>
            <a:camera prst="orthographicFront"/>
            <a:lightRig rig="threePt" dir="t"/>
          </a:scene3d>
          <a:sp3d>
            <a:bevelT/>
          </a:sp3d>
        </p:spPr>
      </p:pic>
      <p:sp>
        <p:nvSpPr>
          <p:cNvPr id="11" name="Rectangle 8"/>
          <p:cNvSpPr>
            <a:spLocks noChangeArrowheads="1"/>
          </p:cNvSpPr>
          <p:nvPr/>
        </p:nvSpPr>
        <p:spPr bwMode="auto">
          <a:xfrm>
            <a:off x="809415" y="2510983"/>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s-ES" sz="2400" b="1" dirty="0" smtClean="0">
                <a:solidFill>
                  <a:srgbClr val="006600"/>
                </a:solidFill>
              </a:rPr>
              <a:t>1981</a:t>
            </a:r>
            <a:endParaRPr lang="es-ES" sz="2400" b="1" dirty="0">
              <a:solidFill>
                <a:srgbClr val="006600"/>
              </a:solidFill>
            </a:endParaRPr>
          </a:p>
        </p:txBody>
      </p:sp>
      <p:sp>
        <p:nvSpPr>
          <p:cNvPr id="12" name="Rectangle 9"/>
          <p:cNvSpPr>
            <a:spLocks noChangeArrowheads="1"/>
          </p:cNvSpPr>
          <p:nvPr/>
        </p:nvSpPr>
        <p:spPr bwMode="auto">
          <a:xfrm>
            <a:off x="3797836" y="2538985"/>
            <a:ext cx="18293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sz="2400" b="1" dirty="0">
                <a:solidFill>
                  <a:srgbClr val="000099"/>
                </a:solidFill>
              </a:rPr>
              <a:t>1989 - 1992</a:t>
            </a:r>
          </a:p>
        </p:txBody>
      </p:sp>
      <p:sp>
        <p:nvSpPr>
          <p:cNvPr id="13" name="Rectangle 10"/>
          <p:cNvSpPr>
            <a:spLocks noChangeArrowheads="1"/>
          </p:cNvSpPr>
          <p:nvPr/>
        </p:nvSpPr>
        <p:spPr bwMode="auto">
          <a:xfrm>
            <a:off x="8805704" y="2503736"/>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sz="2400" b="1" dirty="0" smtClean="0">
                <a:solidFill>
                  <a:srgbClr val="0033CC"/>
                </a:solidFill>
              </a:rPr>
              <a:t>1990</a:t>
            </a:r>
            <a:endParaRPr lang="es-ES" sz="2400" b="1" dirty="0">
              <a:solidFill>
                <a:srgbClr val="0033CC"/>
              </a:solidFill>
            </a:endParaRPr>
          </a:p>
        </p:txBody>
      </p:sp>
      <p:sp>
        <p:nvSpPr>
          <p:cNvPr id="14" name="Rectangle 11"/>
          <p:cNvSpPr>
            <a:spLocks noChangeArrowheads="1"/>
          </p:cNvSpPr>
          <p:nvPr/>
        </p:nvSpPr>
        <p:spPr bwMode="auto">
          <a:xfrm>
            <a:off x="2889809" y="4964119"/>
            <a:ext cx="870751" cy="461665"/>
          </a:xfrm>
          <a:prstGeom prst="rect">
            <a:avLst/>
          </a:prstGeom>
          <a:noFill/>
          <a:ln w="9525">
            <a:noFill/>
            <a:miter lim="800000"/>
            <a:headEnd/>
            <a:tailEnd/>
          </a:ln>
        </p:spPr>
        <p:txBody>
          <a:bodyPr wrap="none">
            <a:spAutoFit/>
          </a:bodyPr>
          <a:lstStyle/>
          <a:p>
            <a:pPr>
              <a:spcBef>
                <a:spcPct val="20000"/>
              </a:spcBef>
              <a:defRPr/>
            </a:pPr>
            <a:r>
              <a:rPr lang="es-ES" sz="2400" b="1" dirty="0" smtClean="0">
                <a:solidFill>
                  <a:schemeClr val="accent2">
                    <a:lumMod val="75000"/>
                  </a:schemeClr>
                </a:solidFill>
                <a:latin typeface="Arial" charset="0"/>
              </a:rPr>
              <a:t>1996</a:t>
            </a:r>
            <a:endParaRPr lang="es-ES" sz="2400" b="1" dirty="0">
              <a:solidFill>
                <a:schemeClr val="accent2">
                  <a:lumMod val="75000"/>
                </a:schemeClr>
              </a:solidFill>
              <a:latin typeface="Arial" charset="0"/>
            </a:endParaRPr>
          </a:p>
        </p:txBody>
      </p:sp>
      <p:sp>
        <p:nvSpPr>
          <p:cNvPr id="15" name="Rectangle 12"/>
          <p:cNvSpPr>
            <a:spLocks noChangeArrowheads="1"/>
          </p:cNvSpPr>
          <p:nvPr/>
        </p:nvSpPr>
        <p:spPr bwMode="auto">
          <a:xfrm>
            <a:off x="6550638" y="5014274"/>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sz="2400" b="1" dirty="0" smtClean="0">
                <a:solidFill>
                  <a:srgbClr val="3366CC"/>
                </a:solidFill>
              </a:rPr>
              <a:t>2001</a:t>
            </a:r>
            <a:endParaRPr lang="es-ES" sz="2400" b="1" dirty="0">
              <a:solidFill>
                <a:srgbClr val="3366CC"/>
              </a:solidFill>
            </a:endParaRPr>
          </a:p>
        </p:txBody>
      </p:sp>
      <p:pic>
        <p:nvPicPr>
          <p:cNvPr id="16" name="Picture 13"/>
          <p:cNvPicPr>
            <a:picLocks noChangeAspect="1" noChangeArrowheads="1"/>
          </p:cNvPicPr>
          <p:nvPr/>
        </p:nvPicPr>
        <p:blipFill>
          <a:blip r:embed="rId7" cstate="print"/>
          <a:srcRect/>
          <a:stretch>
            <a:fillRect/>
          </a:stretch>
        </p:blipFill>
        <p:spPr bwMode="auto">
          <a:xfrm>
            <a:off x="8358899" y="3993394"/>
            <a:ext cx="1482725" cy="2305050"/>
          </a:xfrm>
          <a:prstGeom prst="rect">
            <a:avLst/>
          </a:prstGeom>
          <a:noFill/>
          <a:ln w="9525">
            <a:noFill/>
            <a:miter lim="800000"/>
            <a:headEnd/>
            <a:tailEnd/>
          </a:ln>
        </p:spPr>
      </p:pic>
      <p:sp>
        <p:nvSpPr>
          <p:cNvPr id="18" name="14 Rectángulo"/>
          <p:cNvSpPr>
            <a:spLocks noChangeArrowheads="1"/>
          </p:cNvSpPr>
          <p:nvPr/>
        </p:nvSpPr>
        <p:spPr bwMode="auto">
          <a:xfrm>
            <a:off x="9899540" y="4900419"/>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sz="2400" b="1" dirty="0">
                <a:solidFill>
                  <a:srgbClr val="3366CC"/>
                </a:solidFill>
              </a:rPr>
              <a:t>2006</a:t>
            </a:r>
            <a:endParaRPr lang="es-ES" sz="2400" dirty="0"/>
          </a:p>
        </p:txBody>
      </p:sp>
    </p:spTree>
    <p:extLst>
      <p:ext uri="{BB962C8B-B14F-4D97-AF65-F5344CB8AC3E}">
        <p14:creationId xmlns:p14="http://schemas.microsoft.com/office/powerpoint/2010/main" xmlns="" val="230091098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3948" y="489396"/>
            <a:ext cx="5769734" cy="5898524"/>
          </a:xfrm>
        </p:spPr>
        <p:txBody>
          <a:bodyPr>
            <a:normAutofit/>
          </a:bodyPr>
          <a:lstStyle/>
          <a:p>
            <a:r>
              <a:rPr lang="es-MX" sz="4000" dirty="0"/>
              <a:t>También ejercen una función en el mundo, </a:t>
            </a:r>
            <a:r>
              <a:rPr lang="es-MX" sz="4000" dirty="0" smtClean="0"/>
              <a:t/>
            </a:r>
            <a:br>
              <a:rPr lang="es-MX" sz="4000" dirty="0" smtClean="0"/>
            </a:br>
            <a:r>
              <a:rPr lang="es-MX" sz="4000" dirty="0" smtClean="0"/>
              <a:t>al </a:t>
            </a:r>
            <a:r>
              <a:rPr lang="es-MX" sz="4000" dirty="0"/>
              <a:t>que deben siempre impregnar de los valores </a:t>
            </a:r>
            <a:r>
              <a:rPr lang="es-MX" sz="4000" dirty="0" smtClean="0"/>
              <a:t/>
            </a:r>
            <a:br>
              <a:rPr lang="es-MX" sz="4000" dirty="0" smtClean="0"/>
            </a:br>
            <a:r>
              <a:rPr lang="es-MX" sz="4000" dirty="0" smtClean="0"/>
              <a:t>del </a:t>
            </a:r>
            <a:r>
              <a:rPr lang="es-MX" sz="4000" dirty="0"/>
              <a:t>Evangelio, </a:t>
            </a:r>
            <a:r>
              <a:rPr lang="es-MX" sz="4000" dirty="0" smtClean="0"/>
              <a:t/>
            </a:r>
            <a:br>
              <a:rPr lang="es-MX" sz="4000" dirty="0" smtClean="0"/>
            </a:br>
            <a:r>
              <a:rPr lang="es-MX" sz="4000" dirty="0" smtClean="0"/>
              <a:t>como </a:t>
            </a:r>
            <a:r>
              <a:rPr lang="es-MX" sz="4000" dirty="0"/>
              <a:t>el fermento </a:t>
            </a:r>
            <a:r>
              <a:rPr lang="es-MX" sz="4000" dirty="0" smtClean="0"/>
              <a:t/>
            </a:r>
            <a:br>
              <a:rPr lang="es-MX" sz="4000" dirty="0" smtClean="0"/>
            </a:br>
            <a:r>
              <a:rPr lang="es-MX" sz="4000" dirty="0" smtClean="0"/>
              <a:t>en </a:t>
            </a:r>
            <a:r>
              <a:rPr lang="es-MX" sz="4000" dirty="0"/>
              <a:t>la masa.</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3301" y="677447"/>
            <a:ext cx="3681613" cy="5522421"/>
          </a:xfrm>
          <a:prstGeom prst="rect">
            <a:avLst/>
          </a:prstGeom>
          <a:effectLst>
            <a:softEdge rad="317500"/>
          </a:effectLst>
        </p:spPr>
      </p:pic>
    </p:spTree>
    <p:extLst>
      <p:ext uri="{BB962C8B-B14F-4D97-AF65-F5344CB8AC3E}">
        <p14:creationId xmlns:p14="http://schemas.microsoft.com/office/powerpoint/2010/main" xmlns="" val="1288796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3639" y="2266686"/>
            <a:ext cx="11165984" cy="3863662"/>
          </a:xfrm>
        </p:spPr>
        <p:txBody>
          <a:bodyPr>
            <a:normAutofit/>
          </a:bodyPr>
          <a:lstStyle/>
          <a:p>
            <a:r>
              <a:rPr lang="es-MX" sz="4000" dirty="0" smtClean="0"/>
              <a:t>El trabajo que sigue dentro de nuestro proceso pastoral es el </a:t>
            </a:r>
            <a:r>
              <a:rPr lang="es-MX" sz="4000" b="1" dirty="0" smtClean="0"/>
              <a:t>estudio y profundización de la líneas comunes</a:t>
            </a:r>
            <a:r>
              <a:rPr lang="es-MX" sz="4000" dirty="0" smtClean="0"/>
              <a:t> </a:t>
            </a:r>
            <a:br>
              <a:rPr lang="es-MX" sz="4000" dirty="0" smtClean="0"/>
            </a:br>
            <a:r>
              <a:rPr lang="es-MX" sz="4000" dirty="0" smtClean="0"/>
              <a:t>de acción con nuestros agentes.</a:t>
            </a:r>
            <a:br>
              <a:rPr lang="es-MX" sz="4000" dirty="0" smtClean="0"/>
            </a:br>
            <a:r>
              <a:rPr lang="es-MX" sz="4000" dirty="0" smtClean="0"/>
              <a:t>Y desde luego </a:t>
            </a:r>
            <a:r>
              <a:rPr lang="es-MX" sz="4000" b="1" dirty="0" smtClean="0"/>
              <a:t>asumirlos a través de “enfoques”</a:t>
            </a:r>
            <a:r>
              <a:rPr lang="es-MX" sz="4000" dirty="0" smtClean="0"/>
              <a:t> </a:t>
            </a:r>
            <a:br>
              <a:rPr lang="es-MX" sz="4000" dirty="0" smtClean="0"/>
            </a:br>
            <a:r>
              <a:rPr lang="es-MX" sz="4000" dirty="0" smtClean="0"/>
              <a:t>que nos ayudarán a enfatizar algún aspecto </a:t>
            </a:r>
            <a:br>
              <a:rPr lang="es-MX" sz="4000" dirty="0" smtClean="0"/>
            </a:br>
            <a:r>
              <a:rPr lang="es-MX" sz="4000" dirty="0" smtClean="0"/>
              <a:t>de cada línea para el próximo año.</a:t>
            </a:r>
            <a:endParaRPr lang="es-MX" sz="4000" dirty="0"/>
          </a:p>
        </p:txBody>
      </p:sp>
      <p:sp>
        <p:nvSpPr>
          <p:cNvPr id="4" name="1 Título"/>
          <p:cNvSpPr txBox="1">
            <a:spLocks/>
          </p:cNvSpPr>
          <p:nvPr/>
        </p:nvSpPr>
        <p:spPr>
          <a:xfrm>
            <a:off x="463639" y="854934"/>
            <a:ext cx="11256136" cy="1313342"/>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800" b="1" dirty="0" smtClean="0"/>
              <a:t>¿Ahora qué sigue en nuestro proceso diocesano de pastoral?</a:t>
            </a:r>
            <a:endParaRPr lang="es-MX" sz="4800" b="1" dirty="0"/>
          </a:p>
        </p:txBody>
      </p:sp>
    </p:spTree>
    <p:extLst>
      <p:ext uri="{BB962C8B-B14F-4D97-AF65-F5344CB8AC3E}">
        <p14:creationId xmlns:p14="http://schemas.microsoft.com/office/powerpoint/2010/main" xmlns="" val="1976908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3639" y="1725767"/>
            <a:ext cx="11165984" cy="3889424"/>
          </a:xfrm>
        </p:spPr>
        <p:txBody>
          <a:bodyPr>
            <a:normAutofit/>
          </a:bodyPr>
          <a:lstStyle/>
          <a:p>
            <a:r>
              <a:rPr lang="es-MX" sz="4000" b="1" dirty="0" smtClean="0"/>
              <a:t>octubre a diciembre</a:t>
            </a:r>
            <a:r>
              <a:rPr lang="es-MX" sz="4000" dirty="0" smtClean="0"/>
              <a:t>: Asambleas parroquiales</a:t>
            </a:r>
            <a:br>
              <a:rPr lang="es-MX" sz="4000" dirty="0" smtClean="0"/>
            </a:br>
            <a:r>
              <a:rPr lang="es-MX" sz="4000" b="1" dirty="0" smtClean="0"/>
              <a:t>primera quincena de enero</a:t>
            </a:r>
            <a:r>
              <a:rPr lang="es-MX" sz="4000" dirty="0" smtClean="0"/>
              <a:t>: Asambleas decanales</a:t>
            </a:r>
            <a:br>
              <a:rPr lang="es-MX" sz="4000" dirty="0" smtClean="0"/>
            </a:br>
            <a:r>
              <a:rPr lang="es-MX" sz="4000" b="1" dirty="0" smtClean="0"/>
              <a:t>segunda quincena de enero</a:t>
            </a:r>
            <a:r>
              <a:rPr lang="es-MX" sz="4000" dirty="0" smtClean="0"/>
              <a:t>: Asambleas vicariales</a:t>
            </a:r>
            <a:br>
              <a:rPr lang="es-MX" sz="4000" dirty="0" smtClean="0"/>
            </a:br>
            <a:r>
              <a:rPr lang="es-MX" sz="4000" b="1" dirty="0" smtClean="0"/>
              <a:t>primera quincena de febrero</a:t>
            </a:r>
            <a:r>
              <a:rPr lang="es-MX" sz="4000" dirty="0" smtClean="0"/>
              <a:t>: Asambleas de Comisiones Diocesanas y de la Vida Consagrada</a:t>
            </a:r>
            <a:br>
              <a:rPr lang="es-MX" sz="4000" dirty="0" smtClean="0"/>
            </a:br>
            <a:r>
              <a:rPr lang="es-MX" sz="4000" b="1" dirty="0" smtClean="0"/>
              <a:t>24-26 de junio: III Asamblea Diocesana</a:t>
            </a:r>
            <a:endParaRPr lang="es-MX" sz="4000" b="1" dirty="0"/>
          </a:p>
        </p:txBody>
      </p:sp>
      <p:sp>
        <p:nvSpPr>
          <p:cNvPr id="4" name="1 Título"/>
          <p:cNvSpPr txBox="1">
            <a:spLocks/>
          </p:cNvSpPr>
          <p:nvPr/>
        </p:nvSpPr>
        <p:spPr>
          <a:xfrm>
            <a:off x="463639" y="777660"/>
            <a:ext cx="11256136" cy="85795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800" b="1" dirty="0" smtClean="0"/>
              <a:t>CRONOGRAMA 2014-2015</a:t>
            </a:r>
            <a:endParaRPr lang="es-MX" sz="4800" b="1" dirty="0"/>
          </a:p>
        </p:txBody>
      </p:sp>
    </p:spTree>
    <p:extLst>
      <p:ext uri="{BB962C8B-B14F-4D97-AF65-F5344CB8AC3E}">
        <p14:creationId xmlns:p14="http://schemas.microsoft.com/office/powerpoint/2010/main" xmlns="" val="1511021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1218" y="991680"/>
            <a:ext cx="6001556" cy="5048515"/>
          </a:xfrm>
        </p:spPr>
        <p:txBody>
          <a:bodyPr>
            <a:noAutofit/>
          </a:bodyPr>
          <a:lstStyle/>
          <a:p>
            <a:r>
              <a:rPr lang="es-MX" sz="3200" dirty="0" smtClean="0"/>
              <a:t>La Vicaría de Pastoral ha elaborado un subsidio para la realización </a:t>
            </a:r>
            <a:br>
              <a:rPr lang="es-MX" sz="3200" dirty="0" smtClean="0"/>
            </a:br>
            <a:r>
              <a:rPr lang="es-MX" sz="3200" dirty="0" smtClean="0"/>
              <a:t>de nuestra Asamblea Pastoral </a:t>
            </a:r>
            <a:br>
              <a:rPr lang="es-MX" sz="3200" dirty="0" smtClean="0"/>
            </a:br>
            <a:r>
              <a:rPr lang="es-MX" sz="3200" dirty="0" smtClean="0"/>
              <a:t>(</a:t>
            </a:r>
            <a:r>
              <a:rPr lang="es-MX" sz="2800" dirty="0" smtClean="0"/>
              <a:t>antes denominada asamblea parroquial</a:t>
            </a:r>
            <a:r>
              <a:rPr lang="es-MX" sz="3200" dirty="0" smtClean="0"/>
              <a:t>), </a:t>
            </a:r>
            <a:br>
              <a:rPr lang="es-MX" sz="3200" dirty="0" smtClean="0"/>
            </a:br>
            <a:r>
              <a:rPr lang="es-MX" sz="3200" dirty="0" smtClean="0"/>
              <a:t>para hacer la evaluación </a:t>
            </a:r>
            <a:br>
              <a:rPr lang="es-MX" sz="3200" dirty="0" smtClean="0"/>
            </a:br>
            <a:r>
              <a:rPr lang="es-MX" sz="3200" dirty="0" smtClean="0"/>
              <a:t>de nuestras metas del año pasado, </a:t>
            </a:r>
            <a:br>
              <a:rPr lang="es-MX" sz="3200" dirty="0" smtClean="0"/>
            </a:br>
            <a:r>
              <a:rPr lang="es-MX" sz="3200" dirty="0" smtClean="0"/>
              <a:t>y para dar a conocer las líneas comunes de acción, estudiarlas, profundizarlas y asumirlas.</a:t>
            </a:r>
            <a:endParaRPr lang="es-MX" sz="3200" dirty="0"/>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33365" y="759858"/>
            <a:ext cx="3855345" cy="5140460"/>
          </a:xfrm>
          <a:prstGeom prst="rect">
            <a:avLst/>
          </a:prstGeom>
          <a:ln w="88900" cap="sq" cmpd="thickThin">
            <a:solidFill>
              <a:srgbClr val="000000"/>
            </a:solidFill>
            <a:prstDash val="solid"/>
            <a:miter lim="800000"/>
          </a:ln>
          <a:effectLst>
            <a:glow rad="228600">
              <a:schemeClr val="accent1">
                <a:satMod val="175000"/>
                <a:alpha val="40000"/>
              </a:schemeClr>
            </a:glow>
            <a:innerShdw blurRad="76200">
              <a:srgbClr val="000000"/>
            </a:innerShdw>
          </a:effectLst>
        </p:spPr>
      </p:pic>
    </p:spTree>
    <p:extLst>
      <p:ext uri="{BB962C8B-B14F-4D97-AF65-F5344CB8AC3E}">
        <p14:creationId xmlns:p14="http://schemas.microsoft.com/office/powerpoint/2010/main" xmlns="" val="33487460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4097" y="721216"/>
            <a:ext cx="8925058" cy="5087158"/>
          </a:xfrm>
        </p:spPr>
        <p:txBody>
          <a:bodyPr>
            <a:noAutofit/>
          </a:bodyPr>
          <a:lstStyle/>
          <a:p>
            <a:r>
              <a:rPr lang="es-MX" sz="4000" dirty="0" smtClean="0"/>
              <a:t>El subsidio se divide en:</a:t>
            </a:r>
            <a:br>
              <a:rPr lang="es-MX" sz="4000" dirty="0" smtClean="0"/>
            </a:br>
            <a:r>
              <a:rPr lang="es-MX" sz="4000" dirty="0" smtClean="0"/>
              <a:t>Introducción (p. 2)</a:t>
            </a:r>
            <a:br>
              <a:rPr lang="es-MX" sz="4000" dirty="0" smtClean="0"/>
            </a:br>
            <a:r>
              <a:rPr lang="es-MX" sz="4000" dirty="0" smtClean="0"/>
              <a:t>Primer momento metodológico (pp. 4-6)</a:t>
            </a:r>
            <a:br>
              <a:rPr lang="es-MX" sz="4000" dirty="0" smtClean="0"/>
            </a:br>
            <a:r>
              <a:rPr lang="es-MX" sz="4000" dirty="0" smtClean="0"/>
              <a:t>Segundo momento metodológico (pp. 7-15)</a:t>
            </a:r>
            <a:br>
              <a:rPr lang="es-MX" sz="4000" dirty="0" smtClean="0"/>
            </a:br>
            <a:r>
              <a:rPr lang="es-MX" sz="4000" dirty="0" smtClean="0"/>
              <a:t>Tercer momento metodológico (pp. 16-18)</a:t>
            </a:r>
            <a:br>
              <a:rPr lang="es-MX" sz="4000" dirty="0" smtClean="0"/>
            </a:br>
            <a:r>
              <a:rPr lang="es-MX" sz="4000" dirty="0" smtClean="0"/>
              <a:t>Cuarto momento metodológico (p. 18)</a:t>
            </a:r>
            <a:br>
              <a:rPr lang="es-MX" sz="4000" dirty="0" smtClean="0"/>
            </a:br>
            <a:r>
              <a:rPr lang="es-MX" sz="4000" dirty="0" smtClean="0"/>
              <a:t>Cronograma 2014-2015</a:t>
            </a:r>
            <a:endParaRPr lang="es-MX" sz="4000" dirty="0"/>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770504" y="3904806"/>
            <a:ext cx="1601542" cy="2135389"/>
          </a:xfrm>
          <a:prstGeom prst="rect">
            <a:avLst/>
          </a:prstGeom>
          <a:ln w="88900" cap="sq" cmpd="thickThin">
            <a:solidFill>
              <a:srgbClr val="000000"/>
            </a:solidFill>
            <a:prstDash val="solid"/>
            <a:miter lim="800000"/>
          </a:ln>
          <a:effectLst>
            <a:glow rad="228600">
              <a:schemeClr val="accent1">
                <a:satMod val="175000"/>
                <a:alpha val="40000"/>
              </a:schemeClr>
            </a:glow>
            <a:innerShdw blurRad="76200">
              <a:srgbClr val="000000"/>
            </a:innerShdw>
          </a:effectLst>
        </p:spPr>
      </p:pic>
    </p:spTree>
    <p:extLst>
      <p:ext uri="{BB962C8B-B14F-4D97-AF65-F5344CB8AC3E}">
        <p14:creationId xmlns:p14="http://schemas.microsoft.com/office/powerpoint/2010/main" xmlns="" val="2534473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bg.png"/>
          <p:cNvPicPr>
            <a:picLocks noGrp="1" noChangeAspect="1"/>
          </p:cNvPicPr>
          <p:nvPr>
            <p:ph idx="1"/>
          </p:nvPr>
        </p:nvPicPr>
        <p:blipFill>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brightnessContrast contrast="40000"/>
                    </a14:imgEffect>
                  </a14:imgLayer>
                </a14:imgProps>
              </a:ext>
            </a:extLst>
          </a:blip>
          <a:srcRect l="6944" t="8831" r="12500" b="7273"/>
          <a:stretch>
            <a:fillRect/>
          </a:stretch>
        </p:blipFill>
        <p:spPr>
          <a:xfrm>
            <a:off x="8093128" y="831569"/>
            <a:ext cx="3411934" cy="5414675"/>
          </a:xfrm>
          <a:effectLst>
            <a:softEdge rad="127000"/>
          </a:effectLst>
        </p:spPr>
      </p:pic>
      <p:sp>
        <p:nvSpPr>
          <p:cNvPr id="2" name="1 Título"/>
          <p:cNvSpPr>
            <a:spLocks noGrp="1"/>
          </p:cNvSpPr>
          <p:nvPr>
            <p:ph type="title"/>
          </p:nvPr>
        </p:nvSpPr>
        <p:spPr>
          <a:xfrm>
            <a:off x="424392" y="2448308"/>
            <a:ext cx="8496944" cy="1503040"/>
          </a:xfrm>
        </p:spPr>
        <p:txBody>
          <a:bodyPr>
            <a:noAutofit/>
          </a:bodyPr>
          <a:lstStyle/>
          <a:p>
            <a:pPr algn="ctr"/>
            <a:r>
              <a:rPr lang="es-MX" sz="5400" b="1" dirty="0" smtClean="0"/>
              <a:t>Gracias por su atención</a:t>
            </a:r>
            <a:endParaRPr lang="es-MX" sz="5400" b="1" dirty="0"/>
          </a:p>
        </p:txBody>
      </p:sp>
    </p:spTree>
    <p:extLst>
      <p:ext uri="{BB962C8B-B14F-4D97-AF65-F5344CB8AC3E}">
        <p14:creationId xmlns:p14="http://schemas.microsoft.com/office/powerpoint/2010/main" xmlns="" val="1422994646"/>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ES" sz="4800" b="1" cap="small" dirty="0" smtClean="0"/>
              <a:t>Los </a:t>
            </a:r>
            <a:r>
              <a:rPr lang="es-ES" sz="4800" b="1" cap="small" dirty="0"/>
              <a:t>Objetivos Generales</a:t>
            </a:r>
            <a:endParaRPr lang="es-MX" sz="4800" b="1" dirty="0"/>
          </a:p>
        </p:txBody>
      </p:sp>
      <p:sp>
        <p:nvSpPr>
          <p:cNvPr id="16388" name="2 Marcador de contenido"/>
          <p:cNvSpPr>
            <a:spLocks noGrp="1"/>
          </p:cNvSpPr>
          <p:nvPr>
            <p:ph idx="1"/>
          </p:nvPr>
        </p:nvSpPr>
        <p:spPr>
          <a:xfrm>
            <a:off x="1322697" y="2504367"/>
            <a:ext cx="9601196" cy="3589869"/>
          </a:xfrm>
        </p:spPr>
        <p:txBody>
          <a:bodyPr>
            <a:normAutofit lnSpcReduction="10000"/>
          </a:bodyPr>
          <a:lstStyle/>
          <a:p>
            <a:pPr marL="0" indent="0" algn="ctr" eaLnBrk="1" hangingPunct="1">
              <a:buNone/>
            </a:pPr>
            <a:r>
              <a:rPr lang="es-ES" sz="3200" dirty="0" smtClean="0"/>
              <a:t>El Objetivo General de un Plan expresa el ideal que ha </a:t>
            </a:r>
            <a:br>
              <a:rPr lang="es-ES" sz="3200" dirty="0" smtClean="0"/>
            </a:br>
            <a:r>
              <a:rPr lang="es-ES" sz="3200" dirty="0" smtClean="0"/>
              <a:t>de marcar el estilo de Iglesia que se quiere vivir, </a:t>
            </a:r>
            <a:br>
              <a:rPr lang="es-ES" sz="3200" dirty="0" smtClean="0"/>
            </a:br>
            <a:r>
              <a:rPr lang="es-ES" sz="3200" dirty="0" smtClean="0"/>
              <a:t>el estilo de hombre histórico que se quiere forjar, </a:t>
            </a:r>
            <a:br>
              <a:rPr lang="es-ES" sz="3200" dirty="0" smtClean="0"/>
            </a:br>
            <a:r>
              <a:rPr lang="es-ES" sz="3200" dirty="0" smtClean="0"/>
              <a:t>el estilo de sociedad que se quiere promover </a:t>
            </a:r>
            <a:br>
              <a:rPr lang="es-ES" sz="3200" dirty="0" smtClean="0"/>
            </a:br>
            <a:r>
              <a:rPr lang="es-ES" sz="3200" dirty="0" smtClean="0"/>
              <a:t>a través de la acción pastoral. </a:t>
            </a:r>
          </a:p>
          <a:p>
            <a:pPr marL="0" indent="0" algn="ctr" eaLnBrk="1" hangingPunct="1">
              <a:buNone/>
            </a:pPr>
            <a:r>
              <a:rPr lang="es-ES" sz="3200" dirty="0" smtClean="0"/>
              <a:t>El Objetivo General expresa una dirección </a:t>
            </a:r>
            <a:br>
              <a:rPr lang="es-ES" sz="3200" dirty="0" smtClean="0"/>
            </a:br>
            <a:r>
              <a:rPr lang="es-ES" sz="3200" dirty="0" smtClean="0"/>
              <a:t>y un término final al que se orienta todo el Plan.</a:t>
            </a:r>
            <a:endParaRPr lang="es-MX" sz="3200" dirty="0" smtClean="0"/>
          </a:p>
        </p:txBody>
      </p:sp>
    </p:spTree>
    <p:extLst>
      <p:ext uri="{BB962C8B-B14F-4D97-AF65-F5344CB8AC3E}">
        <p14:creationId xmlns:p14="http://schemas.microsoft.com/office/powerpoint/2010/main" xmlns="" val="175825512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1946" y="791067"/>
            <a:ext cx="6101681" cy="1303867"/>
          </a:xfrm>
        </p:spPr>
        <p:txBody>
          <a:bodyPr rtlCol="0">
            <a:normAutofit fontScale="90000"/>
          </a:bodyPr>
          <a:lstStyle/>
          <a:p>
            <a:pPr>
              <a:defRPr/>
            </a:pPr>
            <a:r>
              <a:rPr lang="es-ES" b="1" dirty="0" smtClean="0"/>
              <a:t>I Plan Orgánico Diocesano </a:t>
            </a:r>
            <a:br>
              <a:rPr lang="es-ES" b="1" dirty="0" smtClean="0"/>
            </a:br>
            <a:r>
              <a:rPr lang="es-ES" b="1" dirty="0" smtClean="0"/>
              <a:t>de Pastoral (1981)</a:t>
            </a:r>
            <a:endParaRPr lang="es-MX" b="1" dirty="0"/>
          </a:p>
        </p:txBody>
      </p:sp>
      <p:sp>
        <p:nvSpPr>
          <p:cNvPr id="17412" name="2 Marcador de contenido"/>
          <p:cNvSpPr>
            <a:spLocks noGrp="1"/>
          </p:cNvSpPr>
          <p:nvPr>
            <p:ph idx="1"/>
          </p:nvPr>
        </p:nvSpPr>
        <p:spPr>
          <a:xfrm>
            <a:off x="4244453" y="2528264"/>
            <a:ext cx="7342503" cy="3381226"/>
          </a:xfrm>
        </p:spPr>
        <p:txBody>
          <a:bodyPr>
            <a:noAutofit/>
          </a:bodyPr>
          <a:lstStyle/>
          <a:p>
            <a:pPr marL="0" indent="0" algn="ctr" eaLnBrk="1" hangingPunct="1">
              <a:buNone/>
            </a:pPr>
            <a:r>
              <a:rPr lang="es-ES" sz="3200" dirty="0" smtClean="0"/>
              <a:t>“</a:t>
            </a:r>
            <a:r>
              <a:rPr lang="es-ES" sz="3200" b="1" dirty="0" smtClean="0"/>
              <a:t>Promover Comunidades Eclesiales</a:t>
            </a:r>
            <a:r>
              <a:rPr lang="es-ES" sz="3200" dirty="0" smtClean="0"/>
              <a:t> capaces de construir una Iglesia–Pueblo </a:t>
            </a:r>
            <a:br>
              <a:rPr lang="es-ES" sz="3200" dirty="0" smtClean="0"/>
            </a:br>
            <a:r>
              <a:rPr lang="es-ES" sz="3200" dirty="0" smtClean="0"/>
              <a:t>de Dios y una sociedad nueva, </a:t>
            </a:r>
            <a:r>
              <a:rPr lang="es-ES" sz="3200" u="sng" dirty="0" smtClean="0"/>
              <a:t>mediante una evangelización liberadora y transformadora</a:t>
            </a:r>
            <a:r>
              <a:rPr lang="es-ES" sz="3200" dirty="0" smtClean="0"/>
              <a:t> </a:t>
            </a:r>
            <a:br>
              <a:rPr lang="es-ES" sz="3200" dirty="0" smtClean="0"/>
            </a:br>
            <a:r>
              <a:rPr lang="es-ES" sz="3200" dirty="0" smtClean="0"/>
              <a:t>a partir de la Inserción con los pobres </a:t>
            </a:r>
            <a:br>
              <a:rPr lang="es-ES" sz="3200" dirty="0" smtClean="0"/>
            </a:br>
            <a:r>
              <a:rPr lang="es-ES" sz="3200" dirty="0" smtClean="0"/>
              <a:t>como signo y presencia del Reino de Dios”.</a:t>
            </a:r>
            <a:endParaRPr lang="es-MX" sz="3200" dirty="0" smtClean="0"/>
          </a:p>
          <a:p>
            <a:pPr algn="ctr" eaLnBrk="1" hangingPunct="1"/>
            <a:endParaRPr lang="es-MX" sz="3200" dirty="0" smtClean="0"/>
          </a:p>
        </p:txBody>
      </p:sp>
      <p:pic>
        <p:nvPicPr>
          <p:cNvPr id="5" name="Picture 3" descr="14"/>
          <p:cNvPicPr>
            <a:picLocks noChangeAspect="1" noChangeArrowheads="1"/>
          </p:cNvPicPr>
          <p:nvPr/>
        </p:nvPicPr>
        <p:blipFill>
          <a:blip r:embed="rId2" cstate="print"/>
          <a:srcRect/>
          <a:stretch>
            <a:fillRect/>
          </a:stretch>
        </p:blipFill>
        <p:spPr bwMode="auto">
          <a:xfrm>
            <a:off x="477671" y="472358"/>
            <a:ext cx="3766782" cy="5870675"/>
          </a:xfrm>
          <a:prstGeom prst="rect">
            <a:avLst/>
          </a:prstGeom>
          <a:ln>
            <a:headEnd/>
            <a:tailEnd/>
          </a:ln>
          <a:scene3d>
            <a:camera prst="orthographicFron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xmlns="" val="287913537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8676" y="818356"/>
            <a:ext cx="6729412" cy="1303867"/>
          </a:xfrm>
        </p:spPr>
        <p:txBody>
          <a:bodyPr rtlCol="0">
            <a:normAutofit fontScale="90000"/>
          </a:bodyPr>
          <a:lstStyle/>
          <a:p>
            <a:pPr>
              <a:defRPr/>
            </a:pPr>
            <a:r>
              <a:rPr lang="es-MX" b="1" dirty="0" smtClean="0"/>
              <a:t>II Plan Orgánico Diocesano </a:t>
            </a:r>
            <a:br>
              <a:rPr lang="es-MX" b="1" dirty="0" smtClean="0"/>
            </a:br>
            <a:r>
              <a:rPr lang="es-MX" b="1" dirty="0" smtClean="0"/>
              <a:t>de Pastoral (1990)</a:t>
            </a:r>
            <a:endParaRPr lang="es-MX" b="1" dirty="0"/>
          </a:p>
        </p:txBody>
      </p:sp>
      <p:sp>
        <p:nvSpPr>
          <p:cNvPr id="7171" name="2 Marcador de contenido"/>
          <p:cNvSpPr>
            <a:spLocks noGrp="1"/>
          </p:cNvSpPr>
          <p:nvPr>
            <p:ph idx="1"/>
          </p:nvPr>
        </p:nvSpPr>
        <p:spPr>
          <a:xfrm>
            <a:off x="711955" y="2497542"/>
            <a:ext cx="6876133" cy="3710510"/>
          </a:xfrm>
        </p:spPr>
        <p:txBody>
          <a:bodyPr>
            <a:normAutofit/>
          </a:bodyPr>
          <a:lstStyle/>
          <a:p>
            <a:pPr marL="0" indent="0" algn="ctr">
              <a:spcAft>
                <a:spcPts val="0"/>
              </a:spcAft>
              <a:buNone/>
              <a:defRPr/>
            </a:pPr>
            <a:r>
              <a:rPr lang="es-ES" sz="2800" dirty="0" smtClean="0"/>
              <a:t>“</a:t>
            </a:r>
            <a:r>
              <a:rPr lang="es-ES" sz="2800" b="1" dirty="0" smtClean="0"/>
              <a:t>Impulsar la renovación de la Parroquia</a:t>
            </a:r>
            <a:r>
              <a:rPr lang="es-ES" sz="2800" dirty="0" smtClean="0"/>
              <a:t> </a:t>
            </a:r>
            <a:br>
              <a:rPr lang="es-ES" sz="2800" dirty="0" smtClean="0"/>
            </a:br>
            <a:r>
              <a:rPr lang="es-ES" sz="2800" dirty="0" smtClean="0"/>
              <a:t>como Comunidad de Comunidades,</a:t>
            </a:r>
            <a:br>
              <a:rPr lang="es-ES" sz="2800" dirty="0" smtClean="0"/>
            </a:br>
            <a:r>
              <a:rPr lang="es-ES" sz="2800" dirty="0" smtClean="0"/>
              <a:t>promoviendo, </a:t>
            </a:r>
            <a:r>
              <a:rPr lang="es-ES" sz="2800" b="1" u="sng" dirty="0" smtClean="0"/>
              <a:t>a la luz de la nueva evangelización</a:t>
            </a:r>
            <a:r>
              <a:rPr lang="es-ES" sz="2800" dirty="0" smtClean="0"/>
              <a:t>,</a:t>
            </a:r>
            <a:r>
              <a:rPr lang="es-ES" sz="2800" b="1" u="sng" dirty="0" smtClean="0"/>
              <a:t> la formación de agentes</a:t>
            </a:r>
            <a:r>
              <a:rPr lang="es-ES" sz="2800" dirty="0" smtClean="0"/>
              <a:t> </a:t>
            </a:r>
            <a:br>
              <a:rPr lang="es-ES" sz="2800" dirty="0" smtClean="0"/>
            </a:br>
            <a:r>
              <a:rPr lang="es-ES" sz="2800" dirty="0" smtClean="0"/>
              <a:t>y la pastoral familiar y juvenil, para construir </a:t>
            </a:r>
            <a:br>
              <a:rPr lang="es-ES" sz="2800" dirty="0" smtClean="0"/>
            </a:br>
            <a:r>
              <a:rPr lang="es-ES" sz="2800" dirty="0" smtClean="0"/>
              <a:t>una Iglesia comunión, comprometida </a:t>
            </a:r>
            <a:br>
              <a:rPr lang="es-ES" sz="2800" dirty="0" smtClean="0"/>
            </a:br>
            <a:r>
              <a:rPr lang="es-ES" sz="2800" dirty="0" smtClean="0"/>
              <a:t>con los pobres, y transformar así nuestra realidad conforme a los valores del Reino”</a:t>
            </a:r>
            <a:r>
              <a:rPr lang="es-MX" sz="2800" dirty="0"/>
              <a:t>.</a:t>
            </a:r>
            <a:endParaRPr lang="es-MX" sz="2800" dirty="0" smtClean="0"/>
          </a:p>
        </p:txBody>
      </p:sp>
      <p:pic>
        <p:nvPicPr>
          <p:cNvPr id="5" name="Picture 7" descr="13"/>
          <p:cNvPicPr>
            <a:picLocks noChangeAspect="1" noChangeArrowheads="1"/>
          </p:cNvPicPr>
          <p:nvPr/>
        </p:nvPicPr>
        <p:blipFill>
          <a:blip r:embed="rId2" cstate="print"/>
          <a:srcRect/>
          <a:stretch>
            <a:fillRect/>
          </a:stretch>
        </p:blipFill>
        <p:spPr bwMode="auto">
          <a:xfrm>
            <a:off x="7710986" y="439583"/>
            <a:ext cx="3998794" cy="5927379"/>
          </a:xfrm>
          <a:prstGeom prst="rect">
            <a:avLst/>
          </a:prstGeom>
          <a:noFill/>
          <a:ln w="9525">
            <a:noFill/>
            <a:miter lim="800000"/>
            <a:headEnd/>
            <a:tailEnd/>
          </a:ln>
          <a:scene3d>
            <a:camera prst="orthographicFront"/>
            <a:lightRig rig="threePt" dir="t"/>
          </a:scene3d>
          <a:sp3d>
            <a:bevelT/>
          </a:sp3d>
        </p:spPr>
      </p:pic>
    </p:spTree>
    <p:extLst>
      <p:ext uri="{BB962C8B-B14F-4D97-AF65-F5344CB8AC3E}">
        <p14:creationId xmlns:p14="http://schemas.microsoft.com/office/powerpoint/2010/main" xmlns="" val="12707314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59105" y="695524"/>
            <a:ext cx="5818997" cy="1303867"/>
          </a:xfrm>
        </p:spPr>
        <p:txBody>
          <a:bodyPr rtlCol="0">
            <a:normAutofit fontScale="90000"/>
          </a:bodyPr>
          <a:lstStyle/>
          <a:p>
            <a:pPr>
              <a:defRPr/>
            </a:pPr>
            <a:r>
              <a:rPr lang="es-ES" b="1" dirty="0" smtClean="0"/>
              <a:t>III Plan Diocesano </a:t>
            </a:r>
            <a:br>
              <a:rPr lang="es-ES" b="1" dirty="0" smtClean="0"/>
            </a:br>
            <a:r>
              <a:rPr lang="es-ES" b="1" dirty="0" smtClean="0"/>
              <a:t>de Pastoral (1996)</a:t>
            </a:r>
            <a:endParaRPr lang="es-MX" b="1" dirty="0"/>
          </a:p>
        </p:txBody>
      </p:sp>
      <p:sp>
        <p:nvSpPr>
          <p:cNvPr id="8195" name="2 Marcador de contenido"/>
          <p:cNvSpPr>
            <a:spLocks noGrp="1"/>
          </p:cNvSpPr>
          <p:nvPr>
            <p:ph idx="1"/>
          </p:nvPr>
        </p:nvSpPr>
        <p:spPr>
          <a:xfrm>
            <a:off x="4687910" y="2000668"/>
            <a:ext cx="6792600" cy="4188713"/>
          </a:xfrm>
        </p:spPr>
        <p:txBody>
          <a:bodyPr>
            <a:noAutofit/>
          </a:bodyPr>
          <a:lstStyle/>
          <a:p>
            <a:pPr marL="0" indent="0" algn="ctr">
              <a:spcAft>
                <a:spcPts val="0"/>
              </a:spcAft>
              <a:buNone/>
              <a:defRPr/>
            </a:pPr>
            <a:r>
              <a:rPr lang="es-ES" sz="2800" dirty="0" smtClean="0"/>
              <a:t>“</a:t>
            </a:r>
            <a:r>
              <a:rPr lang="es-ES" sz="2800" b="1" dirty="0" smtClean="0"/>
              <a:t>Preparar y celebrar el Jubileo del año 2000</a:t>
            </a:r>
            <a:r>
              <a:rPr lang="es-ES" sz="2800" dirty="0" smtClean="0"/>
              <a:t>, asumiendo el programa del Santo Padre </a:t>
            </a:r>
            <a:br>
              <a:rPr lang="es-ES" sz="2800" dirty="0" smtClean="0"/>
            </a:br>
            <a:r>
              <a:rPr lang="es-ES" sz="2800" dirty="0" smtClean="0"/>
              <a:t>y nuestro II Sínodo Diocesano, buscando </a:t>
            </a:r>
            <a:br>
              <a:rPr lang="es-ES" sz="2800" dirty="0" smtClean="0"/>
            </a:br>
            <a:r>
              <a:rPr lang="es-ES" sz="2800" dirty="0" smtClean="0"/>
              <a:t>el encuentro con Jesucristo en su Palabra, </a:t>
            </a:r>
            <a:br>
              <a:rPr lang="es-ES" sz="2800" dirty="0" smtClean="0"/>
            </a:br>
            <a:r>
              <a:rPr lang="es-ES" sz="2800" dirty="0" smtClean="0"/>
              <a:t>en los sacramentos y en el servicio </a:t>
            </a:r>
            <a:br>
              <a:rPr lang="es-ES" sz="2800" dirty="0" smtClean="0"/>
            </a:br>
            <a:r>
              <a:rPr lang="es-ES" sz="2800" dirty="0" smtClean="0"/>
              <a:t>de la Caridad y comprometiéndonos </a:t>
            </a:r>
            <a:br>
              <a:rPr lang="es-ES" sz="2800" dirty="0" smtClean="0"/>
            </a:br>
            <a:r>
              <a:rPr lang="es-ES" sz="2800" dirty="0" smtClean="0"/>
              <a:t>en </a:t>
            </a:r>
            <a:r>
              <a:rPr lang="es-ES" sz="2800" b="1" u="sng" dirty="0" smtClean="0"/>
              <a:t>la formación integral de agentes </a:t>
            </a:r>
            <a:br>
              <a:rPr lang="es-ES" sz="2800" b="1" u="sng" dirty="0" smtClean="0"/>
            </a:br>
            <a:r>
              <a:rPr lang="es-ES" sz="2800" b="1" u="sng" dirty="0" smtClean="0"/>
              <a:t>para la Nueva Evangelización</a:t>
            </a:r>
            <a:r>
              <a:rPr lang="es-ES" sz="2800" dirty="0" smtClean="0"/>
              <a:t>, a partir </a:t>
            </a:r>
            <a:br>
              <a:rPr lang="es-ES" sz="2800" dirty="0" smtClean="0"/>
            </a:br>
            <a:r>
              <a:rPr lang="es-ES" sz="2800" dirty="0" smtClean="0"/>
              <a:t>de la parroquia</a:t>
            </a:r>
            <a:r>
              <a:rPr lang="es-ES" sz="2800" dirty="0"/>
              <a:t> </a:t>
            </a:r>
            <a:r>
              <a:rPr lang="es-ES" sz="2800" dirty="0" smtClean="0"/>
              <a:t>como comunidad misionera”.</a:t>
            </a:r>
            <a:endParaRPr lang="es-MX" sz="2800" dirty="0" smtClean="0"/>
          </a:p>
        </p:txBody>
      </p:sp>
      <p:pic>
        <p:nvPicPr>
          <p:cNvPr id="5" name="Picture 5" descr="15"/>
          <p:cNvPicPr>
            <a:picLocks noChangeAspect="1" noChangeArrowheads="1"/>
          </p:cNvPicPr>
          <p:nvPr/>
        </p:nvPicPr>
        <p:blipFill>
          <a:blip r:embed="rId2" cstate="print"/>
          <a:srcRect/>
          <a:stretch>
            <a:fillRect/>
          </a:stretch>
        </p:blipFill>
        <p:spPr bwMode="auto">
          <a:xfrm>
            <a:off x="464021" y="449352"/>
            <a:ext cx="4285398" cy="5930384"/>
          </a:xfrm>
          <a:prstGeom prst="rect">
            <a:avLst/>
          </a:prstGeom>
          <a:noFill/>
          <a:ln w="9525">
            <a:noFill/>
            <a:miter lim="800000"/>
            <a:headEnd/>
            <a:tailEnd/>
          </a:ln>
        </p:spPr>
      </p:pic>
    </p:spTree>
    <p:extLst>
      <p:ext uri="{BB962C8B-B14F-4D97-AF65-F5344CB8AC3E}">
        <p14:creationId xmlns:p14="http://schemas.microsoft.com/office/powerpoint/2010/main" xmlns="" val="363626420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37735" y="567503"/>
            <a:ext cx="5291472" cy="1303867"/>
          </a:xfrm>
        </p:spPr>
        <p:txBody>
          <a:bodyPr rtlCol="0">
            <a:normAutofit fontScale="90000"/>
          </a:bodyPr>
          <a:lstStyle/>
          <a:p>
            <a:pPr>
              <a:defRPr/>
            </a:pPr>
            <a:r>
              <a:rPr lang="es-ES" b="1" dirty="0" smtClean="0"/>
              <a:t>IV Plan Diocesano </a:t>
            </a:r>
            <a:br>
              <a:rPr lang="es-ES" b="1" dirty="0" smtClean="0"/>
            </a:br>
            <a:r>
              <a:rPr lang="es-ES" b="1" dirty="0" smtClean="0"/>
              <a:t>de Pastoral (2001)</a:t>
            </a:r>
            <a:endParaRPr lang="es-MX" b="1" dirty="0"/>
          </a:p>
        </p:txBody>
      </p:sp>
      <p:sp>
        <p:nvSpPr>
          <p:cNvPr id="3" name="2 Marcador de contenido"/>
          <p:cNvSpPr>
            <a:spLocks noGrp="1"/>
          </p:cNvSpPr>
          <p:nvPr>
            <p:ph idx="1"/>
          </p:nvPr>
        </p:nvSpPr>
        <p:spPr>
          <a:xfrm>
            <a:off x="503615" y="1841868"/>
            <a:ext cx="7215187" cy="4230810"/>
          </a:xfrm>
        </p:spPr>
        <p:txBody>
          <a:bodyPr rtlCol="0">
            <a:noAutofit/>
          </a:bodyPr>
          <a:lstStyle/>
          <a:p>
            <a:pPr marL="0" indent="0" algn="ctr">
              <a:spcAft>
                <a:spcPts val="0"/>
              </a:spcAft>
              <a:buNone/>
              <a:defRPr/>
            </a:pPr>
            <a:r>
              <a:rPr lang="es-ES" sz="2800" dirty="0" smtClean="0"/>
              <a:t>“A partir del encuentro con Jesucristo vivo </a:t>
            </a:r>
            <a:br>
              <a:rPr lang="es-ES" sz="2800" dirty="0" smtClean="0"/>
            </a:br>
            <a:r>
              <a:rPr lang="es-ES" sz="2800" dirty="0" smtClean="0"/>
              <a:t>y animados por los frutos del Jubileo, </a:t>
            </a:r>
            <a:br>
              <a:rPr lang="es-ES" sz="2800" dirty="0" smtClean="0"/>
            </a:br>
            <a:r>
              <a:rPr lang="es-ES" sz="2800" b="1" dirty="0" smtClean="0"/>
              <a:t>preparar y celebrar el </a:t>
            </a:r>
            <a:r>
              <a:rPr lang="es-ES" sz="2800" b="1" i="1" dirty="0" smtClean="0"/>
              <a:t>48º Congreso Eucarístico Internacional</a:t>
            </a:r>
            <a:r>
              <a:rPr lang="es-ES" sz="2800" dirty="0" smtClean="0"/>
              <a:t>; </a:t>
            </a:r>
            <a:r>
              <a:rPr lang="es-ES" sz="2800" b="1" u="sng" dirty="0" smtClean="0"/>
              <a:t>empeñados </a:t>
            </a:r>
            <a:br>
              <a:rPr lang="es-ES" sz="2800" b="1" u="sng" dirty="0" smtClean="0"/>
            </a:br>
            <a:r>
              <a:rPr lang="es-ES" sz="2800" b="1" u="sng" dirty="0" smtClean="0"/>
              <a:t>en la Nueva Evangelización</a:t>
            </a:r>
            <a:r>
              <a:rPr lang="es-ES" sz="2800" dirty="0" smtClean="0"/>
              <a:t>, y promoviendo </a:t>
            </a:r>
            <a:br>
              <a:rPr lang="es-ES" sz="2800" dirty="0" smtClean="0"/>
            </a:br>
            <a:r>
              <a:rPr lang="es-ES" sz="2800" dirty="0" smtClean="0"/>
              <a:t>la renovación de la familia, la </a:t>
            </a:r>
            <a:r>
              <a:rPr lang="es-ES" sz="2800" i="1" dirty="0" smtClean="0"/>
              <a:t>cultura de la vida </a:t>
            </a:r>
            <a:br>
              <a:rPr lang="es-ES" sz="2800" i="1" dirty="0" smtClean="0"/>
            </a:br>
            <a:r>
              <a:rPr lang="es-ES" sz="2800" i="1" dirty="0" smtClean="0"/>
              <a:t>y de la solidaridad</a:t>
            </a:r>
            <a:r>
              <a:rPr lang="es-ES" sz="2800" dirty="0" smtClean="0"/>
              <a:t> en un mundo que cambia; </a:t>
            </a:r>
            <a:br>
              <a:rPr lang="es-ES" sz="2800" dirty="0" smtClean="0"/>
            </a:br>
            <a:r>
              <a:rPr lang="es-ES" sz="2800" dirty="0" smtClean="0"/>
              <a:t>a fin de que la </a:t>
            </a:r>
            <a:r>
              <a:rPr lang="es-ES" sz="2800" i="1" dirty="0" smtClean="0"/>
              <a:t>Eucaristía</a:t>
            </a:r>
            <a:r>
              <a:rPr lang="es-ES" sz="2800" dirty="0" smtClean="0"/>
              <a:t> llegue a ser de verdad </a:t>
            </a:r>
            <a:br>
              <a:rPr lang="es-ES" sz="2800" dirty="0" smtClean="0"/>
            </a:br>
            <a:r>
              <a:rPr lang="es-ES" sz="2800" dirty="0" smtClean="0"/>
              <a:t>luz y vida del nuevo milenio, </a:t>
            </a:r>
            <a:br>
              <a:rPr lang="es-ES" sz="2800" dirty="0" smtClean="0"/>
            </a:br>
            <a:r>
              <a:rPr lang="es-ES" sz="2800" dirty="0" smtClean="0"/>
              <a:t>cargado de problemas y esperanzas”</a:t>
            </a:r>
            <a:endParaRPr lang="es-MX" sz="2800" dirty="0" smtClean="0"/>
          </a:p>
          <a:p>
            <a:pPr algn="ctr">
              <a:spcAft>
                <a:spcPts val="0"/>
              </a:spcAft>
              <a:buNone/>
              <a:defRPr/>
            </a:pPr>
            <a:endParaRPr lang="es-MX" sz="2800" dirty="0"/>
          </a:p>
        </p:txBody>
      </p:sp>
      <p:pic>
        <p:nvPicPr>
          <p:cNvPr id="5" name="Picture 6" descr="17"/>
          <p:cNvPicPr>
            <a:picLocks noChangeAspect="1" noChangeArrowheads="1"/>
          </p:cNvPicPr>
          <p:nvPr/>
        </p:nvPicPr>
        <p:blipFill>
          <a:blip r:embed="rId2" cstate="print"/>
          <a:srcRect/>
          <a:stretch>
            <a:fillRect/>
          </a:stretch>
        </p:blipFill>
        <p:spPr bwMode="auto">
          <a:xfrm>
            <a:off x="7635090" y="477904"/>
            <a:ext cx="4088339" cy="5895600"/>
          </a:xfrm>
          <a:prstGeom prst="rect">
            <a:avLst/>
          </a:prstGeom>
          <a:noFill/>
          <a:ln w="9525">
            <a:noFill/>
            <a:miter lim="800000"/>
            <a:headEnd/>
            <a:tailEnd/>
          </a:ln>
          <a:scene3d>
            <a:camera prst="orthographicFront"/>
            <a:lightRig rig="threePt" dir="t"/>
          </a:scene3d>
          <a:sp3d>
            <a:bevelT/>
          </a:sp3d>
        </p:spPr>
      </p:pic>
    </p:spTree>
    <p:extLst>
      <p:ext uri="{BB962C8B-B14F-4D97-AF65-F5344CB8AC3E}">
        <p14:creationId xmlns:p14="http://schemas.microsoft.com/office/powerpoint/2010/main" xmlns="" val="1521698136"/>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ánico">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7794</TotalTime>
  <Words>588</Words>
  <Application>Microsoft Office PowerPoint</Application>
  <PresentationFormat>Personalizado</PresentationFormat>
  <Paragraphs>101</Paragraphs>
  <Slides>45</Slides>
  <Notes>0</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Orgánico</vt:lpstr>
      <vt:lpstr>El objetivo del VI Plan Diocesano de Pastoral </vt:lpstr>
      <vt:lpstr>Presupuestos</vt:lpstr>
      <vt:lpstr>Camino Pastoral de nuestra Arquidiócesis</vt:lpstr>
      <vt:lpstr>Proceso pastoral de nuestra arquidiócesis de guadalajara</vt:lpstr>
      <vt:lpstr>Los Objetivos Generales</vt:lpstr>
      <vt:lpstr>I Plan Orgánico Diocesano  de Pastoral (1981)</vt:lpstr>
      <vt:lpstr>II Plan Orgánico Diocesano  de Pastoral (1990)</vt:lpstr>
      <vt:lpstr>III Plan Diocesano  de Pastoral (1996)</vt:lpstr>
      <vt:lpstr>IV Plan Diocesano  de Pastoral (2001)</vt:lpstr>
      <vt:lpstr>V Plan Diocesano  de Pastoral (2006)</vt:lpstr>
      <vt:lpstr>El objetivo del VI Plan Diocesano de Pastoral:</vt:lpstr>
      <vt:lpstr>¿En dónde nos encontramos  actualmente?</vt:lpstr>
      <vt:lpstr>La Asamblea Diocesana 2014</vt:lpstr>
      <vt:lpstr>Seguimiento de la II Asamblea Diocesana </vt:lpstr>
      <vt:lpstr>Diapositiva 15</vt:lpstr>
      <vt:lpstr>¿Qué son las líneas comunes de acción?</vt:lpstr>
      <vt:lpstr>Diapositiva 17</vt:lpstr>
      <vt:lpstr>Diapositiva 18</vt:lpstr>
      <vt:lpstr>Líneas comunes  de acción</vt:lpstr>
      <vt:lpstr>Criterios considerados para elaborar  las líneas comunes de acción</vt:lpstr>
      <vt:lpstr>1.- Propiciar el encuentro personal con Cristo vivo en todas las instancias y tareas pastorales   </vt:lpstr>
      <vt:lpstr>La evangelización, que es nueva  en su ardor, comienza en el corazón  de cada persona que encuentra  a Cristo como el gran tesoro  de su vida, por el que se es capaz  de relativizar todo.  Del encuentro con Cristo nace  la vida cristiana y el deseo vehemente  de llevar la buena noticia del Evangelio  a todos, con parresía, con gozo y valentía.</vt:lpstr>
      <vt:lpstr>2.- Asumir la espiritualidad de comunión como cimiento e inspiración de toda acción pastoral </vt:lpstr>
      <vt:lpstr>Como Cuerpo de Cristo la Iglesia  goza y agradece los diversos ministerios, carismas y dones que el Espíritu  suscita en ella.  La diversidad es un gran don del Espíritu, por lo que nunca puede ser ocasión  de división ni de fragmentación.  Nuestra Iglesia de Guadalajara  ha sido bendecida por el Espíritu  en la abundancia de estos ministerios carismas y dones.</vt:lpstr>
      <vt:lpstr>La Iglesia debe ser  “casa y escuela de comunión”  porque con todas sus acciones  hace presente el Reino de Dios,  que es comunión con Dios  y comunión con los hermanos.   La comunión hace creíble la misión  y orienta con mayor facilidad  todas las acciones a la consecución  de un objetivo común.</vt:lpstr>
      <vt:lpstr>3.- Asegurar la creación y fortalecimiento  de espacios y procesos de formación integral</vt:lpstr>
      <vt:lpstr>Esta línea invita a dos cosas:  la primera es tomar conciencia de que toda acción pastoral  debe ser formativa, ya que debe llevar a quien la realiza como agente (misionero), o quien es interlocutor (receptor activo),  a un encuentro o a un reencantamiento con Cristo;  no debemos perder de vista  que el sentido de todas  las acciones de las tareas  fundamentales de la pastoral  existen para hacernos  discípulos misioneros de Jesucristo.</vt:lpstr>
      <vt:lpstr>La segunda es asegurar que,  de forma explícita y metódica, existan lugares y momentos para la formación integral  de los agentes,  siempre conforme  a las posibilidades  de cada instancia.</vt:lpstr>
      <vt:lpstr>4.- Situar y asumir toda acción evangelizadora  en el marco de nuestro proceso pastoral</vt:lpstr>
      <vt:lpstr>La evangelización se realiza a través  de procesos de seguimiento de Cristo  y de eventos puntuales.  Los eventos nunca deben romper  con los procesos, sino deben potenciarlos, así como los procesos deben ayudar  a enmarcar los eventos  en el caminar pastoral de la comunidad  y rescatar de ellos su potencial transformador.</vt:lpstr>
      <vt:lpstr>Cuando se habla de proceso pastoral  se tiene de trasfondo  una teología de la historia,  es decir, se ve la acción pastoral  desde la perspectiva  del plan de salvación  obrado por Dios  en su Hijo Jesucristo  y por el impulso vivificador  del Espíritu Santo.</vt:lpstr>
      <vt:lpstr>5.- Asumir el compromiso de solidaridad y salida a las periferias en  el espíritu del discípulo misionero</vt:lpstr>
      <vt:lpstr>El proceso formativo  del discípulo misionero,  cuyos espacios y procesos  deben ser creados o potenciados conforme a la línea 3,  tiene una acentuación en la solidaridad  y la salida a las periferias,  por nuestro contexto social y eclesial.</vt:lpstr>
      <vt:lpstr>El proceso formativo  lleva necesariamente a la misión,  a salir fuera de sí mismo,  dejar de ser autorreferenciales  e ir a las periferias  geográficas y/o existenciales  de nuestra sociedad  para anunciar  la alegría del Evangelio.</vt:lpstr>
      <vt:lpstr>6.- Anunciar a Jesucristo y su evangelio con un lenguaje comprensible, testimonial y significativo                       a los hombres y mujeres de hoy</vt:lpstr>
      <vt:lpstr>Nos damos cuenta de la dificultad  de darnos entender a las nuevas generaciones  que han creado un nuevo lenguaje,  una nueva forma de comunicarse.   No se trata sólo de un problema técnico,  sino sobre todo antropológico  y hermenéutico.   Se ha pasado del lenguaje  de la palabra y de la razón  al del sentimiento, del símbolo y de la imagen.</vt:lpstr>
      <vt:lpstr>Hoy nos toca a nosotros conocer, entender y utilizar el lenguaje de nuestros contemporáneos para hacer comprensible, atractivo  y significativo el único mensaje de salvación.</vt:lpstr>
      <vt:lpstr>7.- Impulsar el  protagonismo de los laicos  en la transformación evangélica de la sociedad  y su participación en la Iglesia</vt:lpstr>
      <vt:lpstr>Los laicos tienen una tarea específica  dentro de la Iglesia y del mundo.   En la Iglesia participan  con sus carismas,  no como colaboradores  de los clérigos, sino con pleno derecho  por el sacerdocio común  del que participan desde el bautismo.</vt:lpstr>
      <vt:lpstr>También ejercen una función en el mundo,  al que deben siempre impregnar de los valores  del Evangelio,  como el fermento  en la masa.</vt:lpstr>
      <vt:lpstr>El trabajo que sigue dentro de nuestro proceso pastoral es el estudio y profundización de la líneas comunes  de acción con nuestros agentes. Y desde luego asumirlos a través de “enfoques”  que nos ayudarán a enfatizar algún aspecto  de cada línea para el próximo año.</vt:lpstr>
      <vt:lpstr>octubre a diciembre: Asambleas parroquiales primera quincena de enero: Asambleas decanales segunda quincena de enero: Asambleas vicariales primera quincena de febrero: Asambleas de Comisiones Diocesanas y de la Vida Consagrada 24-26 de junio: III Asamblea Diocesana</vt:lpstr>
      <vt:lpstr>La Vicaría de Pastoral ha elaborado un subsidio para la realización  de nuestra Asamblea Pastoral  (antes denominada asamblea parroquial),  para hacer la evaluación  de nuestras metas del año pasado,  y para dar a conocer las líneas comunes de acción, estudiarlas, profundizarlas y asumirlas.</vt:lpstr>
      <vt:lpstr>El subsidio se divide en: Introducción (p. 2) Primer momento metodológico (pp. 4-6) Segundo momento metodológico (pp. 7-15) Tercer momento metodológico (pp. 16-18) Cuarto momento metodológico (p. 18) Cronograma 2014-2015</vt:lpstr>
      <vt:lpstr>Gracias por su atención</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Nuestro proceso</dc:title>
  <dc:creator>User</dc:creator>
  <cp:lastModifiedBy>Vicaria</cp:lastModifiedBy>
  <cp:revision>53</cp:revision>
  <dcterms:created xsi:type="dcterms:W3CDTF">2014-05-27T23:20:25Z</dcterms:created>
  <dcterms:modified xsi:type="dcterms:W3CDTF">2014-11-12T19:10:22Z</dcterms:modified>
</cp:coreProperties>
</file>